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0" r:id="rId14"/>
    <p:sldId id="271" r:id="rId15"/>
    <p:sldId id="272" r:id="rId16"/>
    <p:sldId id="273" r:id="rId17"/>
    <p:sldId id="275" r:id="rId18"/>
    <p:sldId id="276" r:id="rId19"/>
    <p:sldId id="277" r:id="rId20"/>
    <p:sldId id="296" r:id="rId21"/>
    <p:sldId id="278" r:id="rId22"/>
    <p:sldId id="279" r:id="rId23"/>
    <p:sldId id="280" r:id="rId24"/>
    <p:sldId id="281"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000000"/>
        </p14:laserClr>
      </p:ext>
      <p:ext uri="{2FDB2607-1784-4EEB-B798-7EB5836EED8A}">
        <p14:showMediaCtrls xmlns:p14="http://schemas.microsoft.com/office/powerpoint/2010/main" xmlns="" val="1"/>
      </p:ext>
    </p:extLst>
  </p:showPr>
  <p:clrMru>
    <a:srgbClr val="FFFFC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0391" autoAdjust="0"/>
    <p:restoredTop sz="94660"/>
  </p:normalViewPr>
  <p:slideViewPr>
    <p:cSldViewPr snapToGrid="0" snapToObjects="1">
      <p:cViewPr>
        <p:scale>
          <a:sx n="40" d="100"/>
          <a:sy n="40" d="100"/>
        </p:scale>
        <p:origin x="-1116" y="-162"/>
      </p:cViewPr>
      <p:guideLst>
        <p:guide orient="horz" pos="4320"/>
        <p:guide pos="7680"/>
      </p:guideLst>
    </p:cSldViewPr>
  </p:slideViewPr>
  <p:notesTextViewPr>
    <p:cViewPr>
      <p:scale>
        <a:sx n="1" d="1"/>
        <a:sy n="1" d="1"/>
      </p:scale>
      <p:origin x="0" y="0"/>
    </p:cViewPr>
  </p:notesTextViewPr>
  <p:sorterViewPr>
    <p:cViewPr>
      <p:scale>
        <a:sx n="100" d="100"/>
        <a:sy n="100" d="100"/>
      </p:scale>
      <p:origin x="0" y="167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241125579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lvl1pPr defTabSz="914400">
              <a:defRPr sz="1200">
                <a:latin typeface="Arial"/>
                <a:ea typeface="Arial"/>
                <a:cs typeface="Arial"/>
                <a:sym typeface="Arial"/>
              </a:defRPr>
            </a:lvl1pPr>
          </a:lstStyle>
          <a:p>
            <a:r>
              <a:t>Show 3 minute video and then go to this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defTabSz="914400">
              <a:defRPr sz="1200"/>
            </a:pPr>
            <a:r>
              <a:t>The vast majority of injuries are the result of overuse as opposed to trauma.  Stress fractures, tendinitis, strains and sprains.</a:t>
            </a:r>
          </a:p>
          <a:p>
            <a:pPr defTabSz="914400">
              <a:defRPr sz="1200"/>
            </a:pPr>
            <a:r>
              <a:t>As in sport, the most common traumatic injury is ankle sprain.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381000" y="685800"/>
            <a:ext cx="60960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lvl1pPr defTabSz="914400">
              <a:defRPr sz="1200"/>
            </a:lvl1pPr>
          </a:lstStyle>
          <a:p>
            <a:r>
              <a:t>Both groups face these issues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lvl1pPr defTabSz="914400">
              <a:defRPr sz="1200"/>
            </a:lvl1pPr>
          </a:lstStyle>
          <a:p>
            <a:r>
              <a:t>Other issues may be easier to address as they are a regular part of the sport athlete education/support.  However, even here be aware of the nuance a performing artist brings.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defTabSz="914400">
              <a:defRPr sz="1200">
                <a:latin typeface="Arial"/>
                <a:ea typeface="Arial"/>
                <a:cs typeface="Arial"/>
                <a:sym typeface="Arial"/>
              </a:defRPr>
            </a:pPr>
            <a:r>
              <a:t>Current collaborating organizations – a good mix of sports medicine and performing arts.  Top 3 (bolded) were original partner organizations</a:t>
            </a:r>
          </a:p>
          <a:p>
            <a:pPr defTabSz="914400">
              <a:defRPr sz="1200">
                <a:latin typeface="Arial"/>
                <a:ea typeface="Arial"/>
                <a:cs typeface="Arial"/>
                <a:sym typeface="Arial"/>
              </a:defRPr>
            </a:pPr>
            <a:r>
              <a:t>Jonathon Batiste is our artist in residence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pPr defTabSz="914400">
              <a:defRPr sz="1200">
                <a:latin typeface="Arial"/>
                <a:ea typeface="Arial"/>
                <a:cs typeface="Arial"/>
                <a:sym typeface="Arial"/>
              </a:defRPr>
            </a:pPr>
            <a:r>
              <a:t>Current collaborating organizations – a good mix of sports medicine and performing arts.  Top 3 (bolded) were original partner organizations</a:t>
            </a:r>
          </a:p>
          <a:p>
            <a:pPr defTabSz="914400">
              <a:defRPr sz="1200">
                <a:latin typeface="Arial"/>
                <a:ea typeface="Arial"/>
                <a:cs typeface="Arial"/>
                <a:sym typeface="Arial"/>
              </a:defRPr>
            </a:pPr>
            <a:r>
              <a:t>Jonathon Batiste is our artist in residence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lvl1pPr defTabSz="914400">
              <a:defRPr sz="1200"/>
            </a:lvl1pPr>
          </a:lstStyle>
          <a:p>
            <a:r>
              <a:t>We know a lot about how to improve the health and performance of our sport athletes through baseline testing, pre-participation exams, nutrition, hydration, targeted strength and aerobic training, film study and injury prevention programs.   Many of these same attributes are important for the performing artist yet need to be applied in a unique way.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lvl1pPr defTabSz="914400">
              <a:defRPr sz="1200"/>
            </a:lvl1pPr>
          </a:lstStyle>
          <a:p>
            <a:r>
              <a:t>Up to 50% of performing artists may have a hearing problem before the end of their careers.   Early education and screening should be required, similar to a concussion screening for a sport athlete. Emphasize that music volume RANGES from about 60 –over 100 dB   The risk of CUMULATIVE exposure to volumes over 85 Db is where the problems come.   With the long hours of daily practice, many musicians are at risk.  Domed stadiums or loud rock concerts can be over 110 Db.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lvl1pPr defTabSz="914400">
              <a:defRPr sz="1200"/>
            </a:lvl1pPr>
          </a:lstStyle>
          <a:p>
            <a:r>
              <a:t>National Association of Schools of Music - NASM (644 schools within the US) brings an opportunity for health care professionals to postively impact music education by sharing your wellness expertise with local schools of music.   The standard requires they address this.   In many cases, they may not know how,   They NEED your help.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lvl1pPr defTabSz="914400">
              <a:defRPr sz="1200"/>
            </a:lvl1pPr>
          </a:lstStyle>
          <a:p>
            <a:r>
              <a:t>This impact can make a huge difference in our future performers and teachers.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i="1"/>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72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pPr/>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Athletes and the Arts still.tif"/>
          <p:cNvPicPr>
            <a:picLocks noChangeAspect="1"/>
          </p:cNvPicPr>
          <p:nvPr/>
        </p:nvPicPr>
        <p:blipFill>
          <a:blip r:embed="rId3">
            <a:extLst/>
          </a:blip>
          <a:stretch>
            <a:fillRect/>
          </a:stretch>
        </p:blipFill>
        <p:spPr>
          <a:xfrm>
            <a:off x="4742251" y="-13452"/>
            <a:ext cx="24431828" cy="13742904"/>
          </a:xfrm>
          <a:prstGeom prst="rect">
            <a:avLst/>
          </a:prstGeom>
          <a:ln w="12700">
            <a:miter lim="400000"/>
          </a:ln>
          <a:effectLst>
            <a:outerShdw blurRad="63500" dist="25400" dir="5400000" rotWithShape="0">
              <a:srgbClr val="000000">
                <a:alpha val="50000"/>
              </a:srgbClr>
            </a:outerShdw>
          </a:effectLst>
        </p:spPr>
      </p:pic>
      <p:sp>
        <p:nvSpPr>
          <p:cNvPr id="120" name="Shape 120"/>
          <p:cNvSpPr/>
          <p:nvPr/>
        </p:nvSpPr>
        <p:spPr>
          <a:xfrm>
            <a:off x="2330036" y="11826874"/>
            <a:ext cx="8910354" cy="863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Gothic725 Blk BT"/>
                <a:ea typeface="Gothic725 Blk BT"/>
                <a:cs typeface="Gothic725 Blk BT"/>
                <a:sym typeface="Gothic725 Blk BT"/>
              </a:defRPr>
            </a:lvl1pPr>
          </a:lstStyle>
          <a:p>
            <a:r>
              <a:t>http://athletesandthearts.com</a:t>
            </a:r>
          </a:p>
        </p:txBody>
      </p:sp>
      <p:sp>
        <p:nvSpPr>
          <p:cNvPr id="121" name="Shape 121"/>
          <p:cNvSpPr/>
          <p:nvPr/>
        </p:nvSpPr>
        <p:spPr>
          <a:xfrm>
            <a:off x="4408725" y="9725025"/>
            <a:ext cx="4752976" cy="825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800">
                <a:latin typeface="Gothic725 Blk BT"/>
                <a:ea typeface="Gothic725 Blk BT"/>
                <a:cs typeface="Gothic725 Blk BT"/>
                <a:sym typeface="Gothic725 Blk BT"/>
              </a:defRPr>
            </a:lvl1pPr>
          </a:lstStyle>
          <a:p>
            <a:r>
              <a:t>Meeting name</a:t>
            </a:r>
          </a:p>
        </p:txBody>
      </p:sp>
      <p:pic>
        <p:nvPicPr>
          <p:cNvPr id="122" name="Athletes and the arts logo no BG-filtered.png"/>
          <p:cNvPicPr>
            <a:picLocks noChangeAspect="1"/>
          </p:cNvPicPr>
          <p:nvPr/>
        </p:nvPicPr>
        <p:blipFill>
          <a:blip r:embed="rId4"/>
          <a:stretch>
            <a:fillRect/>
          </a:stretch>
        </p:blipFill>
        <p:spPr>
          <a:xfrm>
            <a:off x="523071" y="720616"/>
            <a:ext cx="11744412" cy="8612569"/>
          </a:xfrm>
          <a:prstGeom prst="rect">
            <a:avLst/>
          </a:prstGeom>
          <a:ln w="12700">
            <a:miter lim="400000"/>
          </a:ln>
          <a:effectLst>
            <a:outerShdw blurRad="25400" dist="65052" dir="1800000" rotWithShape="0">
              <a:srgbClr val="FFFB00">
                <a:alpha val="37453"/>
              </a:srgbClr>
            </a:outerShdw>
          </a:effec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Batiste plays piano edit-small.jpg"/>
          <p:cNvPicPr>
            <a:picLocks noChangeAspect="1"/>
          </p:cNvPicPr>
          <p:nvPr/>
        </p:nvPicPr>
        <p:blipFill>
          <a:blip r:embed="rId2" cstate="email">
            <a:alphaModFix amt="74107"/>
            <a:extLst>
              <a:ext uri="{28A0092B-C50C-407E-A947-70E740481C1C}">
                <a14:useLocalDpi xmlns:a14="http://schemas.microsoft.com/office/drawing/2010/main" xmlns=""/>
              </a:ext>
            </a:extLst>
          </a:blip>
          <a:stretch>
            <a:fillRect/>
          </a:stretch>
        </p:blipFill>
        <p:spPr>
          <a:xfrm>
            <a:off x="2527683" y="-52725"/>
            <a:ext cx="27642900" cy="13821450"/>
          </a:xfrm>
          <a:prstGeom prst="rect">
            <a:avLst/>
          </a:prstGeom>
          <a:ln w="12700">
            <a:miter lim="400000"/>
          </a:ln>
        </p:spPr>
      </p:pic>
      <p:sp>
        <p:nvSpPr>
          <p:cNvPr id="186" name="Shape 186"/>
          <p:cNvSpPr>
            <a:spLocks noGrp="1"/>
          </p:cNvSpPr>
          <p:nvPr>
            <p:ph type="title"/>
          </p:nvPr>
        </p:nvSpPr>
        <p:spPr>
          <a:prstGeom prst="rect">
            <a:avLst/>
          </a:prstGeom>
          <a:effectLst>
            <a:outerShdw blurRad="12700" dist="52352" dir="1800000" rotWithShape="0">
              <a:srgbClr val="000000">
                <a:alpha val="76475"/>
              </a:srgbClr>
            </a:outerShdw>
          </a:effectLst>
        </p:spPr>
        <p:txBody>
          <a:bodyPr/>
          <a:lstStyle>
            <a:lvl1pPr algn="l">
              <a:defRPr sz="10000">
                <a:solidFill>
                  <a:srgbClr val="FFFB00"/>
                </a:solidFill>
                <a:latin typeface="Gothic725 Blk BT"/>
                <a:ea typeface="Gothic725 Blk BT"/>
                <a:cs typeface="Gothic725 Blk BT"/>
                <a:sym typeface="Gothic725 Blk BT"/>
              </a:defRPr>
            </a:lvl1pPr>
          </a:lstStyle>
          <a:p>
            <a:r>
              <a:t>Key Message: Performing Artist</a:t>
            </a:r>
          </a:p>
        </p:txBody>
      </p:sp>
      <p:sp>
        <p:nvSpPr>
          <p:cNvPr id="187" name="Shape 187"/>
          <p:cNvSpPr>
            <a:spLocks noGrp="1"/>
          </p:cNvSpPr>
          <p:nvPr>
            <p:ph type="body" sz="half" idx="1"/>
          </p:nvPr>
        </p:nvSpPr>
        <p:spPr>
          <a:xfrm>
            <a:off x="1689099" y="3149600"/>
            <a:ext cx="12277627" cy="9296400"/>
          </a:xfrm>
          <a:prstGeom prst="rect">
            <a:avLst/>
          </a:prstGeom>
        </p:spPr>
        <p:txBody>
          <a:bodyPr/>
          <a:lstStyle/>
          <a:p>
            <a:pPr marL="457200" indent="-457200" defTabSz="914400">
              <a:lnSpc>
                <a:spcPct val="120000"/>
              </a:lnSpc>
              <a:spcBef>
                <a:spcPts val="2400"/>
              </a:spcBef>
              <a:buSzPct val="100000"/>
              <a:buFont typeface="Arial"/>
              <a:defRPr sz="6000">
                <a:latin typeface="Gothic725 Blk BT"/>
                <a:ea typeface="Gothic725 Blk BT"/>
                <a:cs typeface="Gothic725 Blk BT"/>
                <a:sym typeface="Gothic725 Blk BT"/>
              </a:defRPr>
            </a:pPr>
            <a:r>
              <a:t>Establish health care relationship BEFORE needed</a:t>
            </a:r>
          </a:p>
          <a:p>
            <a:pPr marL="457200" indent="-457200" defTabSz="914400">
              <a:lnSpc>
                <a:spcPct val="120000"/>
              </a:lnSpc>
              <a:spcBef>
                <a:spcPts val="2400"/>
              </a:spcBef>
              <a:buSzPct val="100000"/>
              <a:buFont typeface="Arial"/>
              <a:defRPr sz="6000">
                <a:latin typeface="Gothic725 Blk BT"/>
                <a:ea typeface="Gothic725 Blk BT"/>
                <a:cs typeface="Gothic725 Blk BT"/>
                <a:sym typeface="Gothic725 Blk BT"/>
              </a:defRPr>
            </a:pPr>
            <a:r>
              <a:t>Perform for HCP so they understand your craft</a:t>
            </a:r>
          </a:p>
          <a:p>
            <a:pPr marL="457200" indent="-457200" defTabSz="914400">
              <a:lnSpc>
                <a:spcPct val="120000"/>
              </a:lnSpc>
              <a:spcBef>
                <a:spcPts val="2400"/>
              </a:spcBef>
              <a:buSzPct val="100000"/>
              <a:buFont typeface="Arial"/>
              <a:defRPr sz="6000">
                <a:latin typeface="Gothic725 Blk BT"/>
                <a:ea typeface="Gothic725 Blk BT"/>
                <a:cs typeface="Gothic725 Blk BT"/>
                <a:sym typeface="Gothic725 Blk BT"/>
              </a:defRPr>
            </a:pPr>
            <a:r>
              <a:t>Document a week of typical activities</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Elaine_Fitness_Mirror.jpg"/>
          <p:cNvPicPr>
            <a:picLocks noChangeAspect="1"/>
          </p:cNvPicPr>
          <p:nvPr/>
        </p:nvPicPr>
        <p:blipFill>
          <a:blip r:embed="rId2" cstate="email">
            <a:alphaModFix amt="74909"/>
            <a:extLst>
              <a:ext uri="{28A0092B-C50C-407E-A947-70E740481C1C}">
                <a14:useLocalDpi xmlns:a14="http://schemas.microsoft.com/office/drawing/2010/main" xmlns=""/>
              </a:ext>
            </a:extLst>
          </a:blip>
          <a:stretch>
            <a:fillRect/>
          </a:stretch>
        </p:blipFill>
        <p:spPr>
          <a:xfrm>
            <a:off x="9655" y="-1264554"/>
            <a:ext cx="24364690" cy="16245108"/>
          </a:xfrm>
          <a:prstGeom prst="rect">
            <a:avLst/>
          </a:prstGeom>
          <a:ln w="12700">
            <a:miter lim="400000"/>
          </a:ln>
        </p:spPr>
      </p:pic>
      <p:sp>
        <p:nvSpPr>
          <p:cNvPr id="190" name="Shape 190"/>
          <p:cNvSpPr>
            <a:spLocks noGrp="1"/>
          </p:cNvSpPr>
          <p:nvPr>
            <p:ph type="title" idx="4294967295"/>
          </p:nvPr>
        </p:nvSpPr>
        <p:spPr>
          <a:xfrm>
            <a:off x="1689100" y="355600"/>
            <a:ext cx="22156936" cy="2286000"/>
          </a:xfrm>
          <a:prstGeom prst="rect">
            <a:avLst/>
          </a:prstGeom>
          <a:effectLst>
            <a:outerShdw blurRad="12700" dist="52352" dir="1800000" rotWithShape="0">
              <a:srgbClr val="000000">
                <a:alpha val="76475"/>
              </a:srgbClr>
            </a:outerShdw>
          </a:effectLst>
        </p:spPr>
        <p:txBody>
          <a:bodyPr>
            <a:normAutofit fontScale="90000"/>
          </a:bodyPr>
          <a:lstStyle>
            <a:lvl1pPr algn="l" defTabSz="767715">
              <a:defRPr sz="9300">
                <a:solidFill>
                  <a:srgbClr val="FFFF00"/>
                </a:solidFill>
                <a:latin typeface="Gothic725 Blk BT"/>
                <a:ea typeface="Gothic725 Blk BT"/>
                <a:cs typeface="Gothic725 Blk BT"/>
                <a:sym typeface="Gothic725 Blk BT"/>
              </a:defRPr>
            </a:lvl1pPr>
          </a:lstStyle>
          <a:p>
            <a:r>
              <a:t>Key Message: Health Care Professional</a:t>
            </a:r>
          </a:p>
        </p:txBody>
      </p:sp>
      <p:sp>
        <p:nvSpPr>
          <p:cNvPr id="191" name="Shape 191"/>
          <p:cNvSpPr>
            <a:spLocks noGrp="1"/>
          </p:cNvSpPr>
          <p:nvPr>
            <p:ph type="body" idx="4294967295"/>
          </p:nvPr>
        </p:nvSpPr>
        <p:spPr>
          <a:xfrm>
            <a:off x="1706033" y="5621866"/>
            <a:ext cx="20446571" cy="6603604"/>
          </a:xfrm>
          <a:prstGeom prst="rect">
            <a:avLst/>
          </a:prstGeom>
          <a:effectLst>
            <a:outerShdw blurRad="38100" dist="90452" dir="1800000" rotWithShape="0">
              <a:srgbClr val="000000">
                <a:alpha val="76475"/>
              </a:srgbClr>
            </a:outerShdw>
          </a:effectLst>
        </p:spPr>
        <p:txBody>
          <a:bodyPr/>
          <a:lstStyle/>
          <a:p>
            <a:pPr marL="0" indent="0" defTabSz="914400">
              <a:lnSpc>
                <a:spcPct val="120000"/>
              </a:lnSpc>
              <a:spcBef>
                <a:spcPts val="2400"/>
              </a:spcBef>
              <a:buSzPct val="100000"/>
              <a:buFont typeface="Arial"/>
              <a:defRPr sz="6000">
                <a:latin typeface="Gothic725 Blk BT"/>
                <a:ea typeface="Gothic725 Blk BT"/>
                <a:cs typeface="Gothic725 Blk BT"/>
                <a:sym typeface="Gothic725 Blk BT"/>
              </a:defRPr>
            </a:pPr>
            <a:r>
              <a:t>Know if you are seeing a performing artist</a:t>
            </a:r>
          </a:p>
          <a:p>
            <a:pPr marL="0" indent="0" defTabSz="914400">
              <a:lnSpc>
                <a:spcPct val="120000"/>
              </a:lnSpc>
              <a:spcBef>
                <a:spcPts val="2400"/>
              </a:spcBef>
              <a:buSzPct val="100000"/>
              <a:buFont typeface="Arial"/>
              <a:defRPr sz="6000">
                <a:latin typeface="Gothic725 Blk BT"/>
                <a:ea typeface="Gothic725 Blk BT"/>
                <a:cs typeface="Gothic725 Blk BT"/>
                <a:sym typeface="Gothic725 Blk BT"/>
              </a:defRPr>
            </a:pPr>
            <a:r>
              <a:t>Test for and educate about Noise-Induced Hearing Loss</a:t>
            </a:r>
          </a:p>
          <a:p>
            <a:pPr marL="0" indent="0" defTabSz="914400">
              <a:lnSpc>
                <a:spcPct val="120000"/>
              </a:lnSpc>
              <a:spcBef>
                <a:spcPts val="2400"/>
              </a:spcBef>
              <a:buSzPct val="100000"/>
              <a:buFont typeface="Arial"/>
              <a:defRPr sz="6000">
                <a:latin typeface="Gothic725 Blk BT"/>
                <a:ea typeface="Gothic725 Blk BT"/>
                <a:cs typeface="Gothic725 Blk BT"/>
                <a:sym typeface="Gothic725 Blk BT"/>
              </a:defRPr>
            </a:pPr>
            <a:r>
              <a:t>Pre-Participation Physical Exam for performing artists</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Guelph-Ontario-Dance-Studios-Hiring-Dance-Teachers-Dance-Instructor-Jobs-in-Guelph-ON.png"/>
          <p:cNvPicPr>
            <a:picLocks noChangeAspect="1"/>
          </p:cNvPicPr>
          <p:nvPr/>
        </p:nvPicPr>
        <p:blipFill>
          <a:blip r:embed="rId2">
            <a:extLst/>
          </a:blip>
          <a:stretch>
            <a:fillRect/>
          </a:stretch>
        </p:blipFill>
        <p:spPr>
          <a:xfrm>
            <a:off x="146050" y="4508367"/>
            <a:ext cx="24091900" cy="9194801"/>
          </a:xfrm>
          <a:prstGeom prst="rect">
            <a:avLst/>
          </a:prstGeom>
          <a:ln w="12700">
            <a:miter lim="400000"/>
          </a:ln>
        </p:spPr>
      </p:pic>
      <p:sp>
        <p:nvSpPr>
          <p:cNvPr id="194" name="Shape 194"/>
          <p:cNvSpPr>
            <a:spLocks noGrp="1"/>
          </p:cNvSpPr>
          <p:nvPr>
            <p:ph type="title" idx="4294967295"/>
          </p:nvPr>
        </p:nvSpPr>
        <p:spPr>
          <a:xfrm>
            <a:off x="1689100" y="355600"/>
            <a:ext cx="22156936" cy="2286000"/>
          </a:xfrm>
          <a:prstGeom prst="rect">
            <a:avLst/>
          </a:prstGeom>
          <a:effectLst>
            <a:outerShdw blurRad="12700" dist="52352" dir="1800000" rotWithShape="0">
              <a:srgbClr val="000000">
                <a:alpha val="76475"/>
              </a:srgbClr>
            </a:outerShdw>
          </a:effectLst>
        </p:spPr>
        <p:txBody>
          <a:bodyPr>
            <a:normAutofit fontScale="90000"/>
          </a:bodyPr>
          <a:lstStyle>
            <a:lvl1pPr algn="l">
              <a:defRPr sz="10000">
                <a:solidFill>
                  <a:srgbClr val="FFFF00"/>
                </a:solidFill>
                <a:latin typeface="Gothic725 Blk BT"/>
                <a:ea typeface="Gothic725 Blk BT"/>
                <a:cs typeface="Gothic725 Blk BT"/>
                <a:sym typeface="Gothic725 Blk BT"/>
              </a:defRPr>
            </a:lvl1pPr>
          </a:lstStyle>
          <a:p>
            <a:r>
              <a:t>Key Message: Music/Dance Teacher</a:t>
            </a:r>
          </a:p>
        </p:txBody>
      </p:sp>
      <p:sp>
        <p:nvSpPr>
          <p:cNvPr id="195" name="Shape 195"/>
          <p:cNvSpPr>
            <a:spLocks noGrp="1"/>
          </p:cNvSpPr>
          <p:nvPr>
            <p:ph type="body" idx="4294967295"/>
          </p:nvPr>
        </p:nvSpPr>
        <p:spPr>
          <a:xfrm>
            <a:off x="1689100" y="3149600"/>
            <a:ext cx="17494714" cy="9296400"/>
          </a:xfrm>
          <a:prstGeom prst="rect">
            <a:avLst/>
          </a:prstGeom>
          <a:effectLst>
            <a:outerShdw blurRad="12700" dist="39652" dir="1800000" rotWithShape="0">
              <a:srgbClr val="000000">
                <a:alpha val="76475"/>
              </a:srgbClr>
            </a:outerShdw>
          </a:effectLst>
        </p:spPr>
        <p:txBody>
          <a:bodyPr anchor="t"/>
          <a:lstStyle/>
          <a:p>
            <a:pPr marL="0" indent="0" defTabSz="914400">
              <a:lnSpc>
                <a:spcPct val="120000"/>
              </a:lnSpc>
              <a:spcBef>
                <a:spcPts val="2400"/>
              </a:spcBef>
              <a:buSzPct val="100000"/>
              <a:buFont typeface="Arial"/>
              <a:defRPr sz="6000">
                <a:latin typeface="Gothic725 Blk BT"/>
                <a:ea typeface="Gothic725 Blk BT"/>
                <a:cs typeface="Gothic725 Blk BT"/>
                <a:sym typeface="Gothic725 Blk BT"/>
              </a:defRPr>
            </a:pPr>
            <a:r>
              <a:t>Be the Wellness Voice</a:t>
            </a:r>
          </a:p>
          <a:p>
            <a:pPr marL="0" indent="0" defTabSz="914400">
              <a:lnSpc>
                <a:spcPct val="120000"/>
              </a:lnSpc>
              <a:spcBef>
                <a:spcPts val="2400"/>
              </a:spcBef>
              <a:buSzPct val="100000"/>
              <a:buFont typeface="Arial"/>
              <a:defRPr sz="6000">
                <a:latin typeface="Gothic725 Blk BT"/>
                <a:ea typeface="Gothic725 Blk BT"/>
                <a:cs typeface="Gothic725 Blk BT"/>
                <a:sym typeface="Gothic725 Blk BT"/>
              </a:defRPr>
            </a:pPr>
            <a:r>
              <a:t>Practice and performance in perspective</a:t>
            </a:r>
          </a:p>
          <a:p>
            <a:pPr marL="0" indent="0" defTabSz="914400">
              <a:lnSpc>
                <a:spcPct val="120000"/>
              </a:lnSpc>
              <a:spcBef>
                <a:spcPts val="2400"/>
              </a:spcBef>
              <a:buSzPct val="100000"/>
              <a:buFont typeface="Arial"/>
              <a:defRPr sz="6000">
                <a:latin typeface="Gothic725 Blk BT"/>
                <a:ea typeface="Gothic725 Blk BT"/>
                <a:cs typeface="Gothic725 Blk BT"/>
                <a:sym typeface="Gothic725 Blk BT"/>
              </a:defRPr>
            </a:pPr>
            <a:r>
              <a:t>Discuss optimal performance, how to get there</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shutterstock_6053251.jpg"/>
          <p:cNvPicPr>
            <a:picLocks noChangeAspect="1"/>
          </p:cNvPicPr>
          <p:nvPr/>
        </p:nvPicPr>
        <p:blipFill>
          <a:blip r:embed="rId2" cstate="email">
            <a:alphaModFix amt="79892"/>
            <a:extLst>
              <a:ext uri="{28A0092B-C50C-407E-A947-70E740481C1C}">
                <a14:useLocalDpi xmlns:a14="http://schemas.microsoft.com/office/drawing/2010/main" xmlns=""/>
              </a:ext>
            </a:extLst>
          </a:blip>
          <a:stretch>
            <a:fillRect/>
          </a:stretch>
        </p:blipFill>
        <p:spPr>
          <a:xfrm>
            <a:off x="-74188" y="-206972"/>
            <a:ext cx="25920579" cy="17339448"/>
          </a:xfrm>
          <a:prstGeom prst="rect">
            <a:avLst/>
          </a:prstGeom>
          <a:ln w="12700">
            <a:miter lim="400000"/>
          </a:ln>
        </p:spPr>
      </p:pic>
      <p:sp>
        <p:nvSpPr>
          <p:cNvPr id="198" name="Shape 198"/>
          <p:cNvSpPr>
            <a:spLocks noGrp="1"/>
          </p:cNvSpPr>
          <p:nvPr>
            <p:ph type="title" idx="4294967295"/>
          </p:nvPr>
        </p:nvSpPr>
        <p:spPr>
          <a:xfrm>
            <a:off x="1689100" y="355600"/>
            <a:ext cx="22156936" cy="2286000"/>
          </a:xfrm>
          <a:prstGeom prst="rect">
            <a:avLst/>
          </a:prstGeom>
          <a:effectLst>
            <a:outerShdw blurRad="38100" dist="77752" dir="1800000" rotWithShape="0">
              <a:srgbClr val="000000">
                <a:alpha val="76475"/>
              </a:srgbClr>
            </a:outerShdw>
          </a:effectLst>
        </p:spPr>
        <p:txBody>
          <a:bodyPr/>
          <a:lstStyle>
            <a:lvl1pPr algn="l">
              <a:defRPr sz="10000">
                <a:solidFill>
                  <a:srgbClr val="FFFF00"/>
                </a:solidFill>
                <a:latin typeface="Gothic725 Blk BT"/>
                <a:ea typeface="Gothic725 Blk BT"/>
                <a:cs typeface="Gothic725 Blk BT"/>
                <a:sym typeface="Gothic725 Blk BT"/>
              </a:defRPr>
            </a:lvl1pPr>
          </a:lstStyle>
          <a:p>
            <a:r>
              <a:t>Repetitive Motion/Overuse</a:t>
            </a:r>
          </a:p>
        </p:txBody>
      </p:sp>
      <p:sp>
        <p:nvSpPr>
          <p:cNvPr id="199" name="Shape 199"/>
          <p:cNvSpPr>
            <a:spLocks noGrp="1"/>
          </p:cNvSpPr>
          <p:nvPr>
            <p:ph type="body" sz="half" idx="4294967295"/>
          </p:nvPr>
        </p:nvSpPr>
        <p:spPr>
          <a:xfrm>
            <a:off x="1689100" y="3149600"/>
            <a:ext cx="10938752" cy="9296400"/>
          </a:xfrm>
          <a:prstGeom prst="rect">
            <a:avLst/>
          </a:prstGeom>
          <a:effectLst>
            <a:outerShdw blurRad="38100" dist="77752" dir="1800000" rotWithShape="0">
              <a:srgbClr val="000000">
                <a:alpha val="76475"/>
              </a:srgbClr>
            </a:outerShdw>
          </a:effectLst>
        </p:spPr>
        <p:txBody>
          <a:bodyPr anchor="t"/>
          <a:lstStyle/>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t>150 pitches per team in a professional baseball game</a:t>
            </a:r>
          </a:p>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t>8,000 steps per field player in a soccer match</a:t>
            </a:r>
          </a:p>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t>50,000 steps in a marathon</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Opera orchestra 1.jpg"/>
          <p:cNvPicPr>
            <a:picLocks noChangeAspect="1"/>
          </p:cNvPicPr>
          <p:nvPr/>
        </p:nvPicPr>
        <p:blipFill>
          <a:blip r:embed="rId2">
            <a:alphaModFix amt="50123"/>
            <a:extLst/>
          </a:blip>
          <a:stretch>
            <a:fillRect/>
          </a:stretch>
        </p:blipFill>
        <p:spPr>
          <a:xfrm>
            <a:off x="-14293" y="12204"/>
            <a:ext cx="24412586" cy="16244541"/>
          </a:xfrm>
          <a:prstGeom prst="rect">
            <a:avLst/>
          </a:prstGeom>
          <a:ln w="12700">
            <a:miter lim="400000"/>
          </a:ln>
        </p:spPr>
      </p:pic>
      <p:sp>
        <p:nvSpPr>
          <p:cNvPr id="202" name="Shape 202"/>
          <p:cNvSpPr>
            <a:spLocks noGrp="1"/>
          </p:cNvSpPr>
          <p:nvPr>
            <p:ph type="title" idx="4294967295"/>
          </p:nvPr>
        </p:nvSpPr>
        <p:spPr>
          <a:xfrm>
            <a:off x="1575593" y="355600"/>
            <a:ext cx="20947659" cy="2286000"/>
          </a:xfrm>
          <a:prstGeom prst="rect">
            <a:avLst/>
          </a:prstGeom>
          <a:effectLst>
            <a:outerShdw blurRad="38100" dist="77752" dir="1800000" rotWithShape="0">
              <a:srgbClr val="000000">
                <a:alpha val="76475"/>
              </a:srgbClr>
            </a:outerShdw>
          </a:effectLst>
        </p:spPr>
        <p:txBody>
          <a:bodyPr/>
          <a:lstStyle>
            <a:lvl1pPr algn="r">
              <a:defRPr sz="10000">
                <a:solidFill>
                  <a:srgbClr val="FFFF00"/>
                </a:solidFill>
                <a:latin typeface="Gothic725 Blk BT"/>
                <a:ea typeface="Gothic725 Blk BT"/>
                <a:cs typeface="Gothic725 Blk BT"/>
                <a:sym typeface="Gothic725 Blk BT"/>
              </a:defRPr>
            </a:lvl1pPr>
          </a:lstStyle>
          <a:p>
            <a:r>
              <a:t>Repetitive Motion/Overuse</a:t>
            </a:r>
          </a:p>
        </p:txBody>
      </p:sp>
      <p:sp>
        <p:nvSpPr>
          <p:cNvPr id="203" name="Shape 203"/>
          <p:cNvSpPr>
            <a:spLocks noGrp="1"/>
          </p:cNvSpPr>
          <p:nvPr>
            <p:ph type="body" sz="half" idx="4294967295"/>
          </p:nvPr>
        </p:nvSpPr>
        <p:spPr>
          <a:xfrm>
            <a:off x="9176940" y="3069166"/>
            <a:ext cx="13417303" cy="9296401"/>
          </a:xfrm>
          <a:prstGeom prst="rect">
            <a:avLst/>
          </a:prstGeom>
          <a:effectLst>
            <a:outerShdw blurRad="38100" dist="77752" dir="1800000" rotWithShape="0">
              <a:srgbClr val="000000">
                <a:alpha val="76475"/>
              </a:srgbClr>
            </a:outerShdw>
          </a:effectLst>
        </p:spPr>
        <p:txBody>
          <a:bodyPr anchor="t"/>
          <a:lstStyle/>
          <a:p>
            <a:pPr marL="342900" indent="-342900" algn="r"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Dance steps in a Broadway </a:t>
            </a:r>
            <a:r>
              <a:rPr dirty="0" smtClean="0"/>
              <a:t>show</a:t>
            </a:r>
            <a:r>
              <a:rPr lang="en-US" dirty="0" smtClean="0"/>
              <a:t> </a:t>
            </a:r>
            <a:r>
              <a:rPr dirty="0" smtClean="0"/>
              <a:t>?? </a:t>
            </a:r>
            <a:endParaRPr dirty="0"/>
          </a:p>
          <a:p>
            <a:pPr marL="342900" indent="-342900" algn="r"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Violin bow strokes in a </a:t>
            </a:r>
            <a:r>
              <a:rPr dirty="0" smtClean="0"/>
              <a:t>movement</a:t>
            </a:r>
            <a:r>
              <a:rPr lang="en-US" dirty="0" smtClean="0"/>
              <a:t> </a:t>
            </a:r>
            <a:r>
              <a:rPr dirty="0" smtClean="0"/>
              <a:t>??</a:t>
            </a:r>
            <a:endParaRPr dirty="0"/>
          </a:p>
          <a:p>
            <a:pPr marL="342900" indent="-342900" algn="r"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Notes sung in an </a:t>
            </a:r>
            <a:r>
              <a:rPr dirty="0" smtClean="0"/>
              <a:t>opera</a:t>
            </a:r>
            <a:r>
              <a:rPr lang="en-US" dirty="0" smtClean="0"/>
              <a:t> </a:t>
            </a:r>
            <a:r>
              <a:rPr dirty="0" smtClean="0"/>
              <a:t>?? </a:t>
            </a:r>
            <a:endParaRPr dirty="0"/>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hutterstock_119303857.jpg"/>
          <p:cNvPicPr>
            <a:picLocks noChangeAspect="1"/>
          </p:cNvPicPr>
          <p:nvPr/>
        </p:nvPicPr>
        <p:blipFill>
          <a:blip r:embed="rId2" cstate="email">
            <a:alphaModFix amt="65794"/>
            <a:extLst>
              <a:ext uri="{28A0092B-C50C-407E-A947-70E740481C1C}">
                <a14:useLocalDpi xmlns:a14="http://schemas.microsoft.com/office/drawing/2010/main" xmlns=""/>
              </a:ext>
            </a:extLst>
          </a:blip>
          <a:stretch>
            <a:fillRect/>
          </a:stretch>
        </p:blipFill>
        <p:spPr>
          <a:xfrm>
            <a:off x="-444243" y="-1"/>
            <a:ext cx="25272486" cy="13716001"/>
          </a:xfrm>
          <a:prstGeom prst="rect">
            <a:avLst/>
          </a:prstGeom>
          <a:ln w="12700">
            <a:miter lim="400000"/>
          </a:ln>
        </p:spPr>
      </p:pic>
      <p:sp>
        <p:nvSpPr>
          <p:cNvPr id="206" name="Shape 206"/>
          <p:cNvSpPr>
            <a:spLocks noGrp="1"/>
          </p:cNvSpPr>
          <p:nvPr>
            <p:ph type="title"/>
          </p:nvPr>
        </p:nvSpPr>
        <p:spPr>
          <a:prstGeom prst="rect">
            <a:avLst/>
          </a:prstGeom>
          <a:effectLst>
            <a:outerShdw blurRad="12700" dist="52352" dir="1800000" rotWithShape="0">
              <a:srgbClr val="000000">
                <a:alpha val="76475"/>
              </a:srgbClr>
            </a:outerShdw>
          </a:effectLst>
        </p:spPr>
        <p:txBody>
          <a:bodyPr/>
          <a:lstStyle>
            <a:lvl1pPr defTabSz="914400">
              <a:defRPr sz="10000">
                <a:solidFill>
                  <a:srgbClr val="FFFF00"/>
                </a:solidFill>
                <a:latin typeface="Gothic725 Blk BT"/>
                <a:ea typeface="Gothic725 Blk BT"/>
                <a:cs typeface="Gothic725 Blk BT"/>
                <a:sym typeface="Gothic725 Blk BT"/>
              </a:defRPr>
            </a:lvl1pPr>
          </a:lstStyle>
          <a:p>
            <a:r>
              <a:t>OVERUSE - Lessons From DCI</a:t>
            </a:r>
          </a:p>
        </p:txBody>
      </p:sp>
      <p:sp>
        <p:nvSpPr>
          <p:cNvPr id="207" name="Shape 207"/>
          <p:cNvSpPr>
            <a:spLocks noGrp="1"/>
          </p:cNvSpPr>
          <p:nvPr>
            <p:ph type="body" idx="1"/>
          </p:nvPr>
        </p:nvSpPr>
        <p:spPr>
          <a:xfrm>
            <a:off x="1689100" y="3149600"/>
            <a:ext cx="20909757" cy="10593785"/>
          </a:xfrm>
          <a:prstGeom prst="rect">
            <a:avLst/>
          </a:prstGeom>
          <a:effectLst>
            <a:outerShdw blurRad="38100" dist="77752" dir="1800000" rotWithShape="0">
              <a:srgbClr val="000000">
                <a:alpha val="79763"/>
              </a:srgbClr>
            </a:outerShdw>
          </a:effectLst>
        </p:spPr>
        <p:txBody>
          <a:bodyPr/>
          <a:lstStyle>
            <a:lvl1pPr marL="0" indent="0" defTabSz="914400">
              <a:lnSpc>
                <a:spcPct val="120000"/>
              </a:lnSpc>
              <a:spcBef>
                <a:spcPts val="100"/>
              </a:spcBef>
              <a:buSzTx/>
              <a:buFont typeface="Arial"/>
              <a:buNone/>
              <a:defRPr sz="6000">
                <a:latin typeface="Gothic725 Blk BT"/>
                <a:ea typeface="Gothic725 Blk BT"/>
                <a:cs typeface="Gothic725 Blk BT"/>
                <a:sym typeface="Gothic725 Blk BT"/>
              </a:defRPr>
            </a:lvl1pPr>
          </a:lstStyle>
          <a:p>
            <a:r>
              <a:t>Elite drum corps are competitive units of adolescent and young adult marching musicians consisting of brass players, percussionists and color guard performers who perform difficult and physically demanding marching performances. </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Bass drum marching band.jpg"/>
          <p:cNvPicPr>
            <a:picLocks noChangeAspect="1"/>
          </p:cNvPicPr>
          <p:nvPr/>
        </p:nvPicPr>
        <p:blipFill>
          <a:blip r:embed="rId2" cstate="email">
            <a:alphaModFix amt="64194"/>
            <a:extLst>
              <a:ext uri="{28A0092B-C50C-407E-A947-70E740481C1C}">
                <a14:useLocalDpi xmlns:a14="http://schemas.microsoft.com/office/drawing/2010/main" xmlns=""/>
              </a:ext>
            </a:extLst>
          </a:blip>
          <a:stretch>
            <a:fillRect/>
          </a:stretch>
        </p:blipFill>
        <p:spPr>
          <a:xfrm>
            <a:off x="6548" y="-1094780"/>
            <a:ext cx="24384001" cy="17734360"/>
          </a:xfrm>
          <a:prstGeom prst="rect">
            <a:avLst/>
          </a:prstGeom>
          <a:ln w="12700">
            <a:miter lim="400000"/>
          </a:ln>
        </p:spPr>
      </p:pic>
      <p:sp>
        <p:nvSpPr>
          <p:cNvPr id="210" name="Shape 210"/>
          <p:cNvSpPr>
            <a:spLocks noGrp="1"/>
          </p:cNvSpPr>
          <p:nvPr>
            <p:ph type="title"/>
          </p:nvPr>
        </p:nvSpPr>
        <p:spPr>
          <a:prstGeom prst="rect">
            <a:avLst/>
          </a:prstGeom>
          <a:effectLst>
            <a:outerShdw blurRad="38100" dist="77752" dir="1800000" rotWithShape="0">
              <a:srgbClr val="000000">
                <a:alpha val="76475"/>
              </a:srgbClr>
            </a:outerShdw>
          </a:effectLst>
        </p:spPr>
        <p:txBody>
          <a:bodyPr/>
          <a:lstStyle>
            <a:lvl1pPr defTabSz="914400">
              <a:defRPr sz="10000">
                <a:solidFill>
                  <a:srgbClr val="FFFF00"/>
                </a:solidFill>
                <a:latin typeface="Gothic725 Blk BT"/>
                <a:ea typeface="Gothic725 Blk BT"/>
                <a:cs typeface="Gothic725 Blk BT"/>
                <a:sym typeface="Gothic725 Blk BT"/>
              </a:defRPr>
            </a:lvl1pPr>
          </a:lstStyle>
          <a:p>
            <a:r>
              <a:t>OVERUSE - Lessons From DCI</a:t>
            </a:r>
          </a:p>
        </p:txBody>
      </p:sp>
      <p:sp>
        <p:nvSpPr>
          <p:cNvPr id="211" name="Shape 211"/>
          <p:cNvSpPr/>
          <p:nvPr/>
        </p:nvSpPr>
        <p:spPr>
          <a:xfrm>
            <a:off x="1054728" y="9617786"/>
            <a:ext cx="22274544" cy="3064174"/>
          </a:xfrm>
          <a:prstGeom prst="roundRect">
            <a:avLst>
              <a:gd name="adj" fmla="val 16996"/>
            </a:avLst>
          </a:prstGeom>
          <a:blipFill>
            <a:blip r:embed="rId3">
              <a:alphaModFix amt="49994"/>
            </a:blip>
          </a:blipFill>
          <a:ln w="76200">
            <a:solidFill>
              <a:srgbClr val="7D070B">
                <a:alpha val="49994"/>
              </a:srgbClr>
            </a:solidFill>
            <a:miter lim="400000"/>
          </a:ln>
        </p:spPr>
        <p:txBody>
          <a:bodyPr lIns="50800" tIns="50800" rIns="50800" bIns="50800" anchor="ctr"/>
          <a:lstStyle/>
          <a:p>
            <a:pPr>
              <a:defRPr sz="3600"/>
            </a:pPr>
            <a:endParaRPr/>
          </a:p>
        </p:txBody>
      </p:sp>
      <p:sp>
        <p:nvSpPr>
          <p:cNvPr id="212" name="Shape 212"/>
          <p:cNvSpPr>
            <a:spLocks noGrp="1"/>
          </p:cNvSpPr>
          <p:nvPr>
            <p:ph type="body" sz="half" idx="1"/>
          </p:nvPr>
        </p:nvSpPr>
        <p:spPr>
          <a:xfrm>
            <a:off x="1160834" y="9112093"/>
            <a:ext cx="22075429" cy="4075560"/>
          </a:xfrm>
          <a:prstGeom prst="rect">
            <a:avLst/>
          </a:prstGeom>
          <a:effectLst>
            <a:outerShdw blurRad="38100" dist="77752" dir="1800000" rotWithShape="0">
              <a:srgbClr val="000000">
                <a:alpha val="80000"/>
              </a:srgbClr>
            </a:outerShdw>
          </a:effectLst>
        </p:spPr>
        <p:txBody>
          <a:bodyPr/>
          <a:lstStyle>
            <a:lvl1pPr marL="0" indent="0" defTabSz="914400">
              <a:lnSpc>
                <a:spcPct val="110000"/>
              </a:lnSpc>
              <a:spcBef>
                <a:spcPts val="2400"/>
              </a:spcBef>
              <a:buSzTx/>
              <a:buFont typeface="Arial"/>
              <a:buNone/>
              <a:defRPr sz="5400">
                <a:solidFill>
                  <a:srgbClr val="EFEFEF"/>
                </a:solidFill>
                <a:latin typeface="Gothic725 Blk BT"/>
                <a:ea typeface="Gothic725 Blk BT"/>
                <a:cs typeface="Gothic725 Blk BT"/>
                <a:sym typeface="Gothic725 Blk BT"/>
              </a:defRPr>
            </a:lvl1pPr>
          </a:lstStyle>
          <a:p>
            <a:r>
              <a:t>16 Participating units work to perfect a 10-12 minute visual/music program that is the subject of approximately 25 to 40 competitions during a national summer tour.</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Drum Corps International 2015 World Champion Blue Devils-filtered.jpeg"/>
          <p:cNvPicPr>
            <a:picLocks noChangeAspect="1"/>
          </p:cNvPicPr>
          <p:nvPr/>
        </p:nvPicPr>
        <p:blipFill>
          <a:blip r:embed="rId2">
            <a:alphaModFix amt="71281"/>
            <a:extLst/>
          </a:blip>
          <a:stretch>
            <a:fillRect/>
          </a:stretch>
        </p:blipFill>
        <p:spPr>
          <a:xfrm>
            <a:off x="9399" y="-1926035"/>
            <a:ext cx="24365202" cy="15988214"/>
          </a:xfrm>
          <a:prstGeom prst="rect">
            <a:avLst/>
          </a:prstGeom>
          <a:ln w="12700">
            <a:miter lim="400000"/>
          </a:ln>
        </p:spPr>
      </p:pic>
      <p:sp>
        <p:nvSpPr>
          <p:cNvPr id="220" name="Shape 220"/>
          <p:cNvSpPr>
            <a:spLocks noGrp="1"/>
          </p:cNvSpPr>
          <p:nvPr>
            <p:ph type="title"/>
          </p:nvPr>
        </p:nvSpPr>
        <p:spPr>
          <a:prstGeom prst="rect">
            <a:avLst/>
          </a:prstGeom>
          <a:effectLst>
            <a:outerShdw blurRad="38100" dist="77752" dir="1800000" rotWithShape="0">
              <a:srgbClr val="000000">
                <a:alpha val="76475"/>
              </a:srgbClr>
            </a:outerShdw>
          </a:effectLst>
        </p:spPr>
        <p:txBody>
          <a:bodyPr/>
          <a:lstStyle>
            <a:lvl1pPr defTabSz="914400">
              <a:defRPr sz="10000">
                <a:solidFill>
                  <a:srgbClr val="FFFF00"/>
                </a:solidFill>
                <a:latin typeface="Gothic725 Blk BT"/>
                <a:ea typeface="Gothic725 Blk BT"/>
                <a:cs typeface="Gothic725 Blk BT"/>
                <a:sym typeface="Gothic725 Blk BT"/>
              </a:defRPr>
            </a:lvl1pPr>
          </a:lstStyle>
          <a:p>
            <a:r>
              <a:t>OVERUSE - Lessons From DCI</a:t>
            </a:r>
          </a:p>
        </p:txBody>
      </p:sp>
      <p:sp>
        <p:nvSpPr>
          <p:cNvPr id="221" name="Shape 221"/>
          <p:cNvSpPr/>
          <p:nvPr/>
        </p:nvSpPr>
        <p:spPr>
          <a:xfrm>
            <a:off x="1727200" y="9525462"/>
            <a:ext cx="20929601" cy="3128567"/>
          </a:xfrm>
          <a:prstGeom prst="roundRect">
            <a:avLst>
              <a:gd name="adj" fmla="val 16646"/>
            </a:avLst>
          </a:prstGeom>
          <a:blipFill>
            <a:blip r:embed="rId3">
              <a:alphaModFix amt="49994"/>
            </a:blip>
          </a:blipFill>
          <a:ln w="76200">
            <a:solidFill>
              <a:srgbClr val="01218A">
                <a:alpha val="49994"/>
              </a:srgbClr>
            </a:solidFill>
            <a:miter lim="400000"/>
          </a:ln>
        </p:spPr>
        <p:txBody>
          <a:bodyPr lIns="50800" tIns="50800" rIns="50800" bIns="50800" anchor="ctr"/>
          <a:lstStyle/>
          <a:p>
            <a:pPr>
              <a:defRPr sz="3600"/>
            </a:pPr>
            <a:endParaRPr/>
          </a:p>
        </p:txBody>
      </p:sp>
      <p:sp>
        <p:nvSpPr>
          <p:cNvPr id="222" name="Shape 222"/>
          <p:cNvSpPr>
            <a:spLocks noGrp="1"/>
          </p:cNvSpPr>
          <p:nvPr>
            <p:ph type="body" sz="quarter" idx="1"/>
          </p:nvPr>
        </p:nvSpPr>
        <p:spPr>
          <a:xfrm>
            <a:off x="1783506" y="9487362"/>
            <a:ext cx="20816988" cy="3204767"/>
          </a:xfrm>
          <a:prstGeom prst="rect">
            <a:avLst/>
          </a:prstGeom>
          <a:effectLst>
            <a:outerShdw blurRad="38100" dist="77752" dir="1800000" rotWithShape="0">
              <a:srgbClr val="000000">
                <a:alpha val="76475"/>
              </a:srgbClr>
            </a:outerShdw>
          </a:effectLst>
        </p:spPr>
        <p:txBody>
          <a:bodyPr>
            <a:normAutofit fontScale="92500"/>
          </a:bodyPr>
          <a:lstStyle/>
          <a:p>
            <a:pPr marL="0" indent="0" algn="ctr" defTabSz="877823">
              <a:lnSpc>
                <a:spcPct val="90000"/>
              </a:lnSpc>
              <a:spcBef>
                <a:spcPts val="0"/>
              </a:spcBef>
              <a:buSzTx/>
              <a:buFont typeface="Arial"/>
              <a:buNone/>
              <a:defRPr sz="5760">
                <a:latin typeface="Gothic725 Blk BT"/>
                <a:ea typeface="Gothic725 Blk BT"/>
                <a:cs typeface="Gothic725 Blk BT"/>
                <a:sym typeface="Gothic725 Blk BT"/>
              </a:defRPr>
            </a:pPr>
            <a:r>
              <a:t>On competition days, units typically rehearse</a:t>
            </a:r>
          </a:p>
          <a:p>
            <a:pPr marL="0" indent="0" algn="ctr" defTabSz="877823">
              <a:lnSpc>
                <a:spcPct val="110000"/>
              </a:lnSpc>
              <a:spcBef>
                <a:spcPts val="0"/>
              </a:spcBef>
              <a:buSzTx/>
              <a:buFont typeface="Arial"/>
              <a:buNone/>
              <a:defRPr sz="5760">
                <a:latin typeface="Gothic725 Blk BT"/>
                <a:ea typeface="Gothic725 Blk BT"/>
                <a:cs typeface="Gothic725 Blk BT"/>
                <a:sym typeface="Gothic725 Blk BT"/>
              </a:defRPr>
            </a:pPr>
            <a:r>
              <a:t>for </a:t>
            </a:r>
            <a:r>
              <a:rPr>
                <a:solidFill>
                  <a:srgbClr val="FFFB00"/>
                </a:solidFill>
              </a:rPr>
              <a:t>1 or 2 rehearsal blocks (4-8 hrs) </a:t>
            </a:r>
          </a:p>
          <a:p>
            <a:pPr marL="0" indent="0" algn="ctr" defTabSz="877823">
              <a:lnSpc>
                <a:spcPct val="110000"/>
              </a:lnSpc>
              <a:spcBef>
                <a:spcPts val="1100"/>
              </a:spcBef>
              <a:buSzTx/>
              <a:buFont typeface="Arial"/>
              <a:buNone/>
              <a:defRPr sz="5760">
                <a:latin typeface="Gothic725 Blk BT"/>
                <a:ea typeface="Gothic725 Blk BT"/>
                <a:cs typeface="Gothic725 Blk BT"/>
                <a:sym typeface="Gothic725 Blk BT"/>
              </a:defRPr>
            </a:pPr>
            <a:r>
              <a:t>Non-comp days, rehearse </a:t>
            </a:r>
            <a:r>
              <a:rPr>
                <a:solidFill>
                  <a:srgbClr val="FFFB00"/>
                </a:solidFill>
              </a:rPr>
              <a:t>2 or 3 rehearsal blocks (8-12 hrs)</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Morehouse band performing-filtered.jpeg"/>
          <p:cNvPicPr>
            <a:picLocks noChangeAspect="1"/>
          </p:cNvPicPr>
          <p:nvPr/>
        </p:nvPicPr>
        <p:blipFill>
          <a:blip r:embed="rId2" cstate="email">
            <a:alphaModFix amt="75349"/>
            <a:extLst>
              <a:ext uri="{28A0092B-C50C-407E-A947-70E740481C1C}">
                <a14:useLocalDpi xmlns:a14="http://schemas.microsoft.com/office/drawing/2010/main" xmlns=""/>
              </a:ext>
            </a:extLst>
          </a:blip>
          <a:stretch>
            <a:fillRect/>
          </a:stretch>
        </p:blipFill>
        <p:spPr>
          <a:xfrm>
            <a:off x="-134587" y="-2595858"/>
            <a:ext cx="24653174" cy="16435449"/>
          </a:xfrm>
          <a:prstGeom prst="rect">
            <a:avLst/>
          </a:prstGeom>
          <a:ln w="12700">
            <a:miter lim="400000"/>
          </a:ln>
        </p:spPr>
      </p:pic>
      <p:sp>
        <p:nvSpPr>
          <p:cNvPr id="225" name="Shape 225"/>
          <p:cNvSpPr>
            <a:spLocks noGrp="1"/>
          </p:cNvSpPr>
          <p:nvPr>
            <p:ph type="title"/>
          </p:nvPr>
        </p:nvSpPr>
        <p:spPr>
          <a:prstGeom prst="rect">
            <a:avLst/>
          </a:prstGeom>
          <a:effectLst>
            <a:outerShdw blurRad="38100" dist="77752" dir="1800000" rotWithShape="0">
              <a:srgbClr val="000000">
                <a:alpha val="76475"/>
              </a:srgbClr>
            </a:outerShdw>
          </a:effectLst>
        </p:spPr>
        <p:txBody>
          <a:bodyPr/>
          <a:lstStyle>
            <a:lvl1pPr defTabSz="914400">
              <a:defRPr sz="10000">
                <a:solidFill>
                  <a:srgbClr val="FFFF00"/>
                </a:solidFill>
                <a:latin typeface="Gothic725 Blk BT"/>
                <a:ea typeface="Gothic725 Blk BT"/>
                <a:cs typeface="Gothic725 Blk BT"/>
                <a:sym typeface="Gothic725 Blk BT"/>
              </a:defRPr>
            </a:lvl1pPr>
          </a:lstStyle>
          <a:p>
            <a:r>
              <a:t>OVERUSE - Lessons From DCI</a:t>
            </a:r>
          </a:p>
        </p:txBody>
      </p:sp>
      <p:sp>
        <p:nvSpPr>
          <p:cNvPr id="226" name="Shape 226"/>
          <p:cNvSpPr/>
          <p:nvPr/>
        </p:nvSpPr>
        <p:spPr>
          <a:xfrm>
            <a:off x="2075755" y="8684914"/>
            <a:ext cx="20232490" cy="3878214"/>
          </a:xfrm>
          <a:prstGeom prst="roundRect">
            <a:avLst>
              <a:gd name="adj" fmla="val 17224"/>
            </a:avLst>
          </a:prstGeom>
          <a:blipFill>
            <a:blip r:embed="rId3">
              <a:alphaModFix amt="45686"/>
            </a:blip>
          </a:blipFill>
          <a:ln w="76200">
            <a:solidFill>
              <a:srgbClr val="AEADB8">
                <a:alpha val="45686"/>
              </a:srgbClr>
            </a:solidFill>
            <a:miter lim="400000"/>
          </a:ln>
        </p:spPr>
        <p:txBody>
          <a:bodyPr lIns="50800" tIns="50800" rIns="50800" bIns="50800" anchor="ctr"/>
          <a:lstStyle/>
          <a:p>
            <a:pPr>
              <a:defRPr sz="3600"/>
            </a:pPr>
            <a:endParaRPr/>
          </a:p>
        </p:txBody>
      </p:sp>
      <p:sp>
        <p:nvSpPr>
          <p:cNvPr id="227" name="Shape 227"/>
          <p:cNvSpPr>
            <a:spLocks noGrp="1"/>
          </p:cNvSpPr>
          <p:nvPr>
            <p:ph type="body" sz="half" idx="1"/>
          </p:nvPr>
        </p:nvSpPr>
        <p:spPr>
          <a:xfrm>
            <a:off x="1901700" y="8579221"/>
            <a:ext cx="20580599" cy="3954414"/>
          </a:xfrm>
          <a:prstGeom prst="rect">
            <a:avLst/>
          </a:prstGeom>
          <a:effectLst>
            <a:outerShdw blurRad="12700" dist="52352" dir="1800000" rotWithShape="0">
              <a:srgbClr val="000000">
                <a:alpha val="76475"/>
              </a:srgbClr>
            </a:outerShdw>
          </a:effectLst>
        </p:spPr>
        <p:txBody>
          <a:bodyPr>
            <a:normAutofit lnSpcReduction="10000"/>
          </a:bodyPr>
          <a:lstStyle>
            <a:lvl1pPr marL="0" indent="0" algn="ctr" defTabSz="886968">
              <a:lnSpc>
                <a:spcPct val="110000"/>
              </a:lnSpc>
              <a:spcBef>
                <a:spcPts val="2300"/>
              </a:spcBef>
              <a:buSzTx/>
              <a:buFont typeface="Arial"/>
              <a:buNone/>
              <a:defRPr sz="5820">
                <a:latin typeface="Gothic725 Blk BT"/>
                <a:ea typeface="Gothic725 Blk BT"/>
                <a:cs typeface="Gothic725 Blk BT"/>
                <a:sym typeface="Gothic725 Blk BT"/>
              </a:defRPr>
            </a:lvl1pPr>
          </a:lstStyle>
          <a:p>
            <a:r>
              <a:t>The musical programs performed are complex and demanding, typically requiring performers to play music while executing intricate marching maneuvers and choreography at speeds than can exceed 200 beats/min.</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bigstock-Painful-Knee-2617918 wider copy.jp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7821745" y="0"/>
            <a:ext cx="20574001" cy="13716001"/>
          </a:xfrm>
          <a:prstGeom prst="rect">
            <a:avLst/>
          </a:prstGeom>
          <a:ln w="12700">
            <a:miter lim="400000"/>
          </a:ln>
        </p:spPr>
      </p:pic>
      <p:sp>
        <p:nvSpPr>
          <p:cNvPr id="230" name="Shape 230"/>
          <p:cNvSpPr>
            <a:spLocks noGrp="1"/>
          </p:cNvSpPr>
          <p:nvPr>
            <p:ph type="title"/>
          </p:nvPr>
        </p:nvSpPr>
        <p:spPr>
          <a:prstGeom prst="rect">
            <a:avLst/>
          </a:prstGeom>
          <a:effectLst>
            <a:outerShdw blurRad="38100" dist="77752" dir="1800000" rotWithShape="0">
              <a:srgbClr val="000000">
                <a:alpha val="76475"/>
              </a:srgbClr>
            </a:outerShdw>
          </a:effectLst>
        </p:spPr>
        <p:txBody>
          <a:bodyPr/>
          <a:lstStyle>
            <a:lvl1pPr defTabSz="914400">
              <a:defRPr sz="10000">
                <a:solidFill>
                  <a:srgbClr val="FFFF00"/>
                </a:solidFill>
                <a:latin typeface="Gothic725 Blk BT"/>
                <a:ea typeface="Gothic725 Blk BT"/>
                <a:cs typeface="Gothic725 Blk BT"/>
                <a:sym typeface="Gothic725 Blk BT"/>
              </a:defRPr>
            </a:lvl1pPr>
          </a:lstStyle>
          <a:p>
            <a:r>
              <a:t>OVERUSE - Lessons From Sport</a:t>
            </a:r>
          </a:p>
        </p:txBody>
      </p:sp>
      <p:sp>
        <p:nvSpPr>
          <p:cNvPr id="231" name="Shape 231"/>
          <p:cNvSpPr>
            <a:spLocks noGrp="1"/>
          </p:cNvSpPr>
          <p:nvPr>
            <p:ph type="body" idx="1"/>
          </p:nvPr>
        </p:nvSpPr>
        <p:spPr>
          <a:prstGeom prst="rect">
            <a:avLst/>
          </a:prstGeom>
          <a:effectLst>
            <a:outerShdw blurRad="38100" dist="77752" dir="1800000" rotWithShape="0">
              <a:srgbClr val="000000">
                <a:alpha val="76475"/>
              </a:srgbClr>
            </a:outerShdw>
          </a:effectLst>
        </p:spPr>
        <p:txBody>
          <a:bodyPr>
            <a:normAutofit fontScale="92500"/>
          </a:bodyPr>
          <a:lstStyle/>
          <a:p>
            <a:pPr marL="0" indent="0" defTabSz="914400">
              <a:lnSpc>
                <a:spcPct val="120000"/>
              </a:lnSpc>
              <a:spcBef>
                <a:spcPts val="2400"/>
              </a:spcBef>
              <a:buSzTx/>
              <a:buFont typeface="Arial"/>
              <a:buNone/>
              <a:defRPr sz="6000">
                <a:latin typeface="Gothic725 Blk BT"/>
                <a:ea typeface="Gothic725 Blk BT"/>
                <a:cs typeface="Gothic725 Blk BT"/>
                <a:sym typeface="Gothic725 Blk BT"/>
              </a:defRPr>
            </a:pPr>
            <a:r>
              <a:t>FINDINGS</a:t>
            </a:r>
          </a:p>
          <a:p>
            <a:pPr marL="228600" indent="-228600" defTabSz="914400">
              <a:lnSpc>
                <a:spcPct val="120000"/>
              </a:lnSpc>
              <a:spcBef>
                <a:spcPts val="2400"/>
              </a:spcBef>
              <a:buSzPct val="100000"/>
              <a:buFont typeface="Arial"/>
              <a:defRPr sz="6000">
                <a:latin typeface="Gothic725 Blk BT"/>
                <a:ea typeface="Gothic725 Blk BT"/>
                <a:cs typeface="Gothic725 Blk BT"/>
                <a:sym typeface="Gothic725 Blk BT"/>
              </a:defRPr>
            </a:pPr>
            <a:r>
              <a:t>10 sports over 3 years</a:t>
            </a:r>
          </a:p>
          <a:p>
            <a:pPr marL="0" indent="0" defTabSz="914400">
              <a:lnSpc>
                <a:spcPct val="120000"/>
              </a:lnSpc>
              <a:spcBef>
                <a:spcPts val="2400"/>
              </a:spcBef>
              <a:buSzPct val="100000"/>
              <a:buFont typeface="Arial"/>
              <a:defRPr sz="6000">
                <a:latin typeface="Gothic725 Blk BT"/>
                <a:ea typeface="Gothic725 Blk BT"/>
                <a:cs typeface="Gothic725 Blk BT"/>
                <a:sym typeface="Gothic725 Blk BT"/>
              </a:defRPr>
            </a:pPr>
            <a:r>
              <a:t>Overuse knee injuries most common type</a:t>
            </a:r>
          </a:p>
          <a:p>
            <a:pPr marL="0" indent="0" defTabSz="914400">
              <a:lnSpc>
                <a:spcPct val="120000"/>
              </a:lnSpc>
              <a:spcBef>
                <a:spcPts val="2400"/>
              </a:spcBef>
              <a:buSzPct val="100000"/>
              <a:buFont typeface="Arial"/>
              <a:defRPr sz="6000">
                <a:latin typeface="Gothic725 Blk BT"/>
                <a:ea typeface="Gothic725 Blk BT"/>
                <a:cs typeface="Gothic725 Blk BT"/>
                <a:sym typeface="Gothic725 Blk BT"/>
              </a:defRPr>
            </a:pPr>
            <a:r>
              <a:t>Intrinsic risk factors: </a:t>
            </a:r>
            <a:r>
              <a:rPr>
                <a:solidFill>
                  <a:srgbClr val="FFFB00"/>
                </a:solidFill>
              </a:rPr>
              <a:t>female gender, previous knee injury</a:t>
            </a:r>
          </a:p>
          <a:p>
            <a:pPr marL="165100" indent="-165100" defTabSz="914400">
              <a:lnSpc>
                <a:spcPct val="120000"/>
              </a:lnSpc>
              <a:spcBef>
                <a:spcPts val="2400"/>
              </a:spcBef>
              <a:buSzPct val="100000"/>
              <a:buFont typeface="Arial"/>
              <a:defRPr sz="6000">
                <a:latin typeface="Gothic725 Blk BT"/>
                <a:ea typeface="Gothic725 Blk BT"/>
                <a:cs typeface="Gothic725 Blk BT"/>
                <a:sym typeface="Gothic725 Blk BT"/>
              </a:defRPr>
            </a:pPr>
            <a:r>
              <a:t>Extrinsic risk factors: </a:t>
            </a:r>
            <a:r>
              <a:rPr>
                <a:solidFill>
                  <a:srgbClr val="FFFB00"/>
                </a:solidFill>
              </a:rPr>
              <a:t>sports participation &gt; 2 times a week</a:t>
            </a:r>
            <a:r>
              <a:t> (traumatic AND overuse)</a:t>
            </a:r>
          </a:p>
          <a:p>
            <a:pPr marL="0" indent="0" defTabSz="914400">
              <a:lnSpc>
                <a:spcPct val="120000"/>
              </a:lnSpc>
              <a:spcBef>
                <a:spcPts val="2400"/>
              </a:spcBef>
              <a:buSzPct val="100000"/>
              <a:buFont typeface="Arial"/>
              <a:defRPr sz="6000">
                <a:solidFill>
                  <a:srgbClr val="00F900"/>
                </a:solidFill>
                <a:latin typeface="Gothic725 Blk BT"/>
                <a:ea typeface="Gothic725 Blk BT"/>
                <a:cs typeface="Gothic725 Blk BT"/>
                <a:sym typeface="Gothic725 Blk BT"/>
              </a:defRPr>
            </a:pPr>
            <a:r>
              <a:t>NCAA: 20 hours a week</a:t>
            </a:r>
          </a:p>
        </p:txBody>
      </p:sp>
      <p:sp>
        <p:nvSpPr>
          <p:cNvPr id="232" name="Shape 232"/>
          <p:cNvSpPr/>
          <p:nvPr/>
        </p:nvSpPr>
        <p:spPr>
          <a:xfrm>
            <a:off x="1689100" y="1447800"/>
            <a:ext cx="21005800" cy="2286000"/>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p>
            <a:pPr defTabSz="914400">
              <a:lnSpc>
                <a:spcPct val="90000"/>
              </a:lnSpc>
              <a:defRPr sz="4800">
                <a:latin typeface="Gothic725 Blk BT"/>
                <a:ea typeface="Gothic725 Blk BT"/>
                <a:cs typeface="Gothic725 Blk BT"/>
                <a:sym typeface="Gothic725 Blk BT"/>
              </a:defRPr>
            </a:pPr>
            <a:r>
              <a:t>Risk factors for Knee Injuries in Children 8-15 yo</a:t>
            </a:r>
          </a:p>
          <a:p>
            <a:pPr defTabSz="914400">
              <a:lnSpc>
                <a:spcPct val="90000"/>
              </a:lnSpc>
              <a:buFont typeface="Arial"/>
              <a:defRPr sz="2400" i="1">
                <a:latin typeface="Calibri"/>
                <a:ea typeface="Calibri"/>
                <a:cs typeface="Calibri"/>
                <a:sym typeface="Calibri"/>
              </a:defRPr>
            </a:pPr>
            <a:r>
              <a:t>Junge T, L Runge, B Jull-Kristensen and N Wedderkopp, Med. Sci Sports Exerc., Vol 48, No. 4 pp 655-662, 2016</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shutterstock_23782522.jpg"/>
          <p:cNvPicPr>
            <a:picLocks noChangeAspect="1"/>
          </p:cNvPicPr>
          <p:nvPr/>
        </p:nvPicPr>
        <p:blipFill>
          <a:blip r:embed="rId3" cstate="email">
            <a:alphaModFix amt="76606"/>
            <a:extLst>
              <a:ext uri="{28A0092B-C50C-407E-A947-70E740481C1C}">
                <a14:useLocalDpi xmlns:a14="http://schemas.microsoft.com/office/drawing/2010/main" xmlns=""/>
              </a:ext>
            </a:extLst>
          </a:blip>
          <a:srcRect/>
          <a:stretch>
            <a:fillRect/>
          </a:stretch>
        </p:blipFill>
        <p:spPr>
          <a:xfrm flipH="1">
            <a:off x="15559998" y="-918263"/>
            <a:ext cx="9906292" cy="14839143"/>
          </a:xfrm>
          <a:prstGeom prst="rect">
            <a:avLst/>
          </a:prstGeom>
          <a:ln w="12700">
            <a:miter lim="400000"/>
          </a:ln>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514" y="0"/>
            <a:ext cx="9144000" cy="13716000"/>
          </a:xfrm>
          <a:prstGeom prst="rect">
            <a:avLst/>
          </a:prstGeom>
        </p:spPr>
      </p:pic>
      <p:sp>
        <p:nvSpPr>
          <p:cNvPr id="128" name="Shape 128"/>
          <p:cNvSpPr>
            <a:spLocks noGrp="1"/>
          </p:cNvSpPr>
          <p:nvPr>
            <p:ph type="body" idx="4294967295"/>
          </p:nvPr>
        </p:nvSpPr>
        <p:spPr>
          <a:xfrm>
            <a:off x="5310316" y="2663345"/>
            <a:ext cx="14319521" cy="10108683"/>
          </a:xfrm>
          <a:prstGeom prst="rect">
            <a:avLst/>
          </a:prstGeom>
          <a:effectLst>
            <a:outerShdw blurRad="38100" dist="77752" dir="1800000" rotWithShape="0">
              <a:srgbClr val="000000">
                <a:alpha val="76475"/>
              </a:srgbClr>
            </a:outerShdw>
          </a:effectLst>
        </p:spPr>
        <p:txBody>
          <a:bodyPr lIns="45719" tIns="45719" rIns="45719" bIns="45719" anchor="t"/>
          <a:lstStyle/>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Practice or play every day</a:t>
            </a:r>
          </a:p>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Play through pain</a:t>
            </a:r>
          </a:p>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Perform at all times of day or night</a:t>
            </a:r>
          </a:p>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Compete in challenging environments</a:t>
            </a:r>
          </a:p>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Little “off season”</a:t>
            </a:r>
          </a:p>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Pressure to succeed</a:t>
            </a:r>
          </a:p>
          <a:p>
            <a:pPr marL="342900" indent="-342900" defTabSz="914400">
              <a:lnSpc>
                <a:spcPct val="120000"/>
              </a:lnSpc>
              <a:spcBef>
                <a:spcPts val="2400"/>
              </a:spcBef>
              <a:buSzPct val="100000"/>
              <a:buFont typeface="Arial"/>
              <a:defRPr sz="6000">
                <a:latin typeface="Gothic725 Blk BT"/>
                <a:ea typeface="Gothic725 Blk BT"/>
                <a:cs typeface="Gothic725 Blk BT"/>
                <a:sym typeface="Gothic725 Blk BT"/>
              </a:defRPr>
            </a:pPr>
            <a:r>
              <a:rPr dirty="0"/>
              <a:t>Real risk of career-threatening injury</a:t>
            </a:r>
          </a:p>
        </p:txBody>
      </p:sp>
      <p:sp>
        <p:nvSpPr>
          <p:cNvPr id="129" name="Shape 129"/>
          <p:cNvSpPr/>
          <p:nvPr/>
        </p:nvSpPr>
        <p:spPr>
          <a:xfrm>
            <a:off x="45514" y="644723"/>
            <a:ext cx="24292973" cy="1793523"/>
          </a:xfrm>
          <a:prstGeom prst="rect">
            <a:avLst/>
          </a:prstGeom>
          <a:ln w="12700">
            <a:miter lim="400000"/>
          </a:ln>
          <a:effectLst>
            <a:outerShdw blurRad="127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a:bodyPr>
          <a:lstStyle>
            <a:lvl1pPr defTabSz="914400">
              <a:spcBef>
                <a:spcPts val="1200"/>
              </a:spcBef>
              <a:defRPr sz="9000">
                <a:solidFill>
                  <a:srgbClr val="DCDEE0"/>
                </a:solidFill>
                <a:latin typeface="Gothic725 Blk BT"/>
                <a:ea typeface="Gothic725 Blk BT"/>
                <a:cs typeface="Gothic725 Blk BT"/>
                <a:sym typeface="Gothic725 Blk BT"/>
              </a:defRPr>
            </a:lvl1pPr>
          </a:lstStyle>
          <a:p>
            <a:r>
              <a:t>Performing Artist?   Competitive Athlete?</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33999" y="965201"/>
            <a:ext cx="19075399" cy="12716932"/>
          </a:xfrm>
          <a:prstGeom prst="rect">
            <a:avLst/>
          </a:prstGeom>
        </p:spPr>
      </p:pic>
      <p:sp>
        <p:nvSpPr>
          <p:cNvPr id="331" name="Shape 331"/>
          <p:cNvSpPr>
            <a:spLocks noGrp="1"/>
          </p:cNvSpPr>
          <p:nvPr>
            <p:ph type="title"/>
          </p:nvPr>
        </p:nvSpPr>
        <p:spPr>
          <a:prstGeom prst="rect">
            <a:avLst/>
          </a:prstGeom>
          <a:effectLst>
            <a:outerShdw blurRad="38100" dist="77752" dir="1800000" rotWithShape="0">
              <a:srgbClr val="000000">
                <a:alpha val="76475"/>
              </a:srgbClr>
            </a:outerShdw>
          </a:effectLst>
        </p:spPr>
        <p:txBody>
          <a:bodyPr>
            <a:normAutofit fontScale="90000"/>
          </a:bodyPr>
          <a:lstStyle>
            <a:lvl1pPr defTabSz="896111">
              <a:defRPr sz="9800">
                <a:latin typeface="Gothic725 Blk BT"/>
                <a:ea typeface="Gothic725 Blk BT"/>
                <a:cs typeface="Gothic725 Blk BT"/>
                <a:sym typeface="Gothic725 Blk BT"/>
              </a:defRPr>
            </a:lvl1pPr>
          </a:lstStyle>
          <a:p>
            <a:r>
              <a:rPr dirty="0">
                <a:solidFill>
                  <a:srgbClr val="FFFF00"/>
                </a:solidFill>
              </a:rPr>
              <a:t>Mental Health - Lessons from Sport</a:t>
            </a:r>
          </a:p>
        </p:txBody>
      </p:sp>
      <p:sp>
        <p:nvSpPr>
          <p:cNvPr id="332" name="Shape 332"/>
          <p:cNvSpPr>
            <a:spLocks noGrp="1"/>
          </p:cNvSpPr>
          <p:nvPr>
            <p:ph type="body" sz="half" idx="1"/>
          </p:nvPr>
        </p:nvSpPr>
        <p:spPr>
          <a:xfrm>
            <a:off x="1689100" y="3149600"/>
            <a:ext cx="13683392" cy="9296400"/>
          </a:xfrm>
          <a:prstGeom prst="rect">
            <a:avLst/>
          </a:prstGeom>
          <a:effectLst>
            <a:outerShdw blurRad="38100" dist="77752" dir="1800000" rotWithShape="0">
              <a:srgbClr val="000000">
                <a:alpha val="76475"/>
              </a:srgbClr>
            </a:outerShdw>
          </a:effectLst>
        </p:spPr>
        <p:txBody>
          <a:bodyPr/>
          <a:lstStyle/>
          <a:p>
            <a:pPr marL="0" indent="0" defTabSz="914400">
              <a:lnSpc>
                <a:spcPct val="120000"/>
              </a:lnSpc>
              <a:spcBef>
                <a:spcPts val="500"/>
              </a:spcBef>
              <a:buSzTx/>
              <a:buFont typeface="Arial"/>
              <a:buNone/>
              <a:defRPr sz="5400">
                <a:latin typeface="Gothic725 Blk BT"/>
                <a:ea typeface="Gothic725 Blk BT"/>
                <a:cs typeface="Gothic725 Blk BT"/>
                <a:sym typeface="Gothic725 Blk BT"/>
              </a:defRPr>
            </a:pPr>
            <a:r>
              <a:rPr dirty="0"/>
              <a:t>Youth in today’s culture are driven to train early and extensively. Early specialization and extensive training creates well-documented risks of over-use injury, burnout, stress, and less enjoyment in youth sports </a:t>
            </a:r>
            <a:r>
              <a:rPr dirty="0">
                <a:solidFill>
                  <a:srgbClr val="FFC000"/>
                </a:solidFill>
              </a:rPr>
              <a:t>(Performers??) </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5610" t="13137" r="15610" b="-13137"/>
          <a:stretch/>
        </p:blipFill>
        <p:spPr>
          <a:xfrm>
            <a:off x="-4572000" y="-91440"/>
            <a:ext cx="29037426" cy="16333552"/>
          </a:xfrm>
          <a:prstGeom prst="rect">
            <a:avLst/>
          </a:prstGeom>
        </p:spPr>
      </p:pic>
      <p:sp>
        <p:nvSpPr>
          <p:cNvPr id="235" name="Shape 235"/>
          <p:cNvSpPr>
            <a:spLocks noGrp="1"/>
          </p:cNvSpPr>
          <p:nvPr>
            <p:ph type="title"/>
          </p:nvPr>
        </p:nvSpPr>
        <p:spPr>
          <a:prstGeom prst="rect">
            <a:avLst/>
          </a:prstGeom>
          <a:effectLst>
            <a:outerShdw blurRad="38100" dist="77752" dir="1800000" rotWithShape="0">
              <a:srgbClr val="000000">
                <a:alpha val="76475"/>
              </a:srgbClr>
            </a:outerShdw>
          </a:effectLst>
        </p:spPr>
        <p:txBody>
          <a:bodyPr/>
          <a:lstStyle>
            <a:lvl1pPr defTabSz="914400">
              <a:defRPr sz="10000">
                <a:solidFill>
                  <a:srgbClr val="D7D7D7"/>
                </a:solidFill>
                <a:latin typeface="Gothic725 Blk BT"/>
                <a:ea typeface="Gothic725 Blk BT"/>
                <a:cs typeface="Gothic725 Blk BT"/>
                <a:sym typeface="Gothic725 Blk BT"/>
              </a:defRPr>
            </a:lvl1pPr>
          </a:lstStyle>
          <a:p>
            <a:r>
              <a:rPr dirty="0">
                <a:solidFill>
                  <a:srgbClr val="FFFF00"/>
                </a:solidFill>
              </a:rPr>
              <a:t>Practice and Performance</a:t>
            </a:r>
          </a:p>
        </p:txBody>
      </p:sp>
      <p:sp>
        <p:nvSpPr>
          <p:cNvPr id="236" name="Shape 236"/>
          <p:cNvSpPr/>
          <p:nvPr/>
        </p:nvSpPr>
        <p:spPr>
          <a:xfrm>
            <a:off x="1018272" y="5526264"/>
            <a:ext cx="10691634" cy="6332132"/>
          </a:xfrm>
          <a:prstGeom prst="roundRect">
            <a:avLst>
              <a:gd name="adj" fmla="val 15802"/>
            </a:avLst>
          </a:prstGeom>
          <a:solidFill>
            <a:srgbClr val="A6AAA8">
              <a:alpha val="50005"/>
            </a:srgbClr>
          </a:solidFill>
          <a:ln w="76200">
            <a:solidFill>
              <a:srgbClr val="FFFFFF">
                <a:alpha val="50005"/>
              </a:srgbClr>
            </a:solidFill>
            <a:miter lim="400000"/>
          </a:ln>
        </p:spPr>
        <p:txBody>
          <a:bodyPr lIns="50800" tIns="50800" rIns="50800" bIns="50800" anchor="ctr"/>
          <a:lstStyle/>
          <a:p>
            <a:pPr>
              <a:defRPr sz="3600"/>
            </a:pPr>
            <a:endParaRPr/>
          </a:p>
        </p:txBody>
      </p:sp>
      <p:sp>
        <p:nvSpPr>
          <p:cNvPr id="237" name="Shape 237"/>
          <p:cNvSpPr>
            <a:spLocks noGrp="1"/>
          </p:cNvSpPr>
          <p:nvPr>
            <p:ph type="body" sz="quarter" idx="1"/>
          </p:nvPr>
        </p:nvSpPr>
        <p:spPr>
          <a:xfrm>
            <a:off x="1284590" y="5600038"/>
            <a:ext cx="10509319" cy="6184584"/>
          </a:xfrm>
          <a:prstGeom prst="rect">
            <a:avLst/>
          </a:prstGeom>
          <a:effectLst>
            <a:outerShdw blurRad="38100" dist="77752" dir="1800000" rotWithShape="0">
              <a:srgbClr val="000000">
                <a:alpha val="76475"/>
              </a:srgbClr>
            </a:outerShdw>
          </a:effectLst>
        </p:spPr>
        <p:txBody>
          <a:bodyPr/>
          <a:lstStyle/>
          <a:p>
            <a:pPr marL="457200" indent="-457200" defTabSz="914400">
              <a:lnSpc>
                <a:spcPct val="110000"/>
              </a:lnSpc>
              <a:spcBef>
                <a:spcPts val="2400"/>
              </a:spcBef>
              <a:buSzPct val="100000"/>
              <a:buFont typeface="Arial"/>
              <a:defRPr sz="5700">
                <a:latin typeface="Gothic725 Blk BT"/>
                <a:ea typeface="Gothic725 Blk BT"/>
                <a:cs typeface="Gothic725 Blk BT"/>
                <a:sym typeface="Gothic725 Blk BT"/>
              </a:defRPr>
            </a:pPr>
            <a:r>
              <a:t>Number of practice hours may hurt rather than help at some point</a:t>
            </a:r>
          </a:p>
          <a:p>
            <a:pPr marL="457200" indent="-457200" defTabSz="914400">
              <a:lnSpc>
                <a:spcPct val="110000"/>
              </a:lnSpc>
              <a:spcBef>
                <a:spcPts val="2400"/>
              </a:spcBef>
              <a:buSzPct val="100000"/>
              <a:buFont typeface="Arial"/>
              <a:defRPr sz="5700">
                <a:latin typeface="Gothic725 Blk BT"/>
                <a:ea typeface="Gothic725 Blk BT"/>
                <a:cs typeface="Gothic725 Blk BT"/>
                <a:sym typeface="Gothic725 Blk BT"/>
              </a:defRPr>
            </a:pPr>
            <a:r>
              <a:t>Consider FOCUSED practice segments with different goals in each session</a:t>
            </a:r>
          </a:p>
        </p:txBody>
      </p:sp>
      <p:sp>
        <p:nvSpPr>
          <p:cNvPr id="238" name="Shape 238"/>
          <p:cNvSpPr/>
          <p:nvPr/>
        </p:nvSpPr>
        <p:spPr>
          <a:xfrm>
            <a:off x="1689100" y="1267883"/>
            <a:ext cx="21005800" cy="2286001"/>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lvl1pPr defTabSz="914400">
              <a:defRPr sz="5400">
                <a:latin typeface="Gothic725 Blk BT"/>
                <a:ea typeface="Gothic725 Blk BT"/>
                <a:cs typeface="Gothic725 Blk BT"/>
                <a:sym typeface="Gothic725 Blk BT"/>
              </a:defRPr>
            </a:lvl1pPr>
          </a:lstStyle>
          <a:p>
            <a:r>
              <a:t>Lessons from Sport</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extLst>
              <a:ext uri="{28A0092B-C50C-407E-A947-70E740481C1C}">
                <a14:useLocalDpi xmlns:a14="http://schemas.microsoft.com/office/drawing/2010/main" xmlns="" val="0"/>
              </a:ext>
            </a:extLst>
          </a:blip>
          <a:stretch>
            <a:fillRect/>
          </a:stretch>
        </p:blipFill>
        <p:spPr>
          <a:xfrm>
            <a:off x="-25400" y="-1625601"/>
            <a:ext cx="29743400" cy="16730663"/>
          </a:xfrm>
          <a:prstGeom prst="rect">
            <a:avLst/>
          </a:prstGeom>
        </p:spPr>
      </p:pic>
      <p:sp>
        <p:nvSpPr>
          <p:cNvPr id="241" name="Shape 241"/>
          <p:cNvSpPr>
            <a:spLocks noGrp="1"/>
          </p:cNvSpPr>
          <p:nvPr>
            <p:ph type="title"/>
          </p:nvPr>
        </p:nvSpPr>
        <p:spPr>
          <a:prstGeom prst="rect">
            <a:avLst/>
          </a:prstGeom>
          <a:effectLst>
            <a:outerShdw blurRad="38100" dist="77752" dir="1800000" rotWithShape="0">
              <a:srgbClr val="000000">
                <a:alpha val="76475"/>
              </a:srgbClr>
            </a:outerShdw>
          </a:effectLst>
        </p:spPr>
        <p:txBody>
          <a:bodyPr/>
          <a:lstStyle>
            <a:lvl1pPr defTabSz="914400">
              <a:defRPr sz="10000">
                <a:solidFill>
                  <a:srgbClr val="FDFAC7"/>
                </a:solidFill>
                <a:latin typeface="Gothic725 Blk BT"/>
                <a:ea typeface="Gothic725 Blk BT"/>
                <a:cs typeface="Gothic725 Blk BT"/>
                <a:sym typeface="Gothic725 Blk BT"/>
              </a:defRPr>
            </a:lvl1pPr>
          </a:lstStyle>
          <a:p>
            <a:r>
              <a:rPr dirty="0">
                <a:solidFill>
                  <a:srgbClr val="FFFF00"/>
                </a:solidFill>
              </a:rPr>
              <a:t>Practice and Performance</a:t>
            </a:r>
          </a:p>
        </p:txBody>
      </p:sp>
      <p:sp>
        <p:nvSpPr>
          <p:cNvPr id="242" name="Shape 242"/>
          <p:cNvSpPr/>
          <p:nvPr/>
        </p:nvSpPr>
        <p:spPr>
          <a:xfrm>
            <a:off x="1689100" y="1267883"/>
            <a:ext cx="21005800" cy="2286001"/>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lvl1pPr defTabSz="914400">
              <a:defRPr sz="5400">
                <a:latin typeface="Gothic725 Blk BT"/>
                <a:ea typeface="Gothic725 Blk BT"/>
                <a:cs typeface="Gothic725 Blk BT"/>
                <a:sym typeface="Gothic725 Blk BT"/>
              </a:defRPr>
            </a:lvl1pPr>
          </a:lstStyle>
          <a:p>
            <a:r>
              <a:t>Lessons from Sport</a:t>
            </a:r>
          </a:p>
        </p:txBody>
      </p:sp>
      <p:sp>
        <p:nvSpPr>
          <p:cNvPr id="243" name="Shape 243"/>
          <p:cNvSpPr/>
          <p:nvPr/>
        </p:nvSpPr>
        <p:spPr>
          <a:xfrm>
            <a:off x="984854" y="4256952"/>
            <a:ext cx="9169394" cy="7081696"/>
          </a:xfrm>
          <a:prstGeom prst="roundRect">
            <a:avLst>
              <a:gd name="adj" fmla="val 14130"/>
            </a:avLst>
          </a:prstGeom>
          <a:solidFill>
            <a:srgbClr val="FCFDB8">
              <a:alpha val="24660"/>
            </a:srgbClr>
          </a:solidFill>
          <a:ln w="76200">
            <a:solidFill>
              <a:srgbClr val="027F9D">
                <a:alpha val="24660"/>
              </a:srgbClr>
            </a:solidFill>
            <a:miter lim="400000"/>
          </a:ln>
        </p:spPr>
        <p:txBody>
          <a:bodyPr lIns="50800" tIns="50800" rIns="50800" bIns="50800" anchor="ctr"/>
          <a:lstStyle/>
          <a:p>
            <a:pPr>
              <a:defRPr sz="3600"/>
            </a:pPr>
            <a:endParaRPr/>
          </a:p>
        </p:txBody>
      </p:sp>
      <p:sp>
        <p:nvSpPr>
          <p:cNvPr id="244" name="Shape 244"/>
          <p:cNvSpPr>
            <a:spLocks noGrp="1"/>
          </p:cNvSpPr>
          <p:nvPr>
            <p:ph type="body" sz="half" idx="1"/>
          </p:nvPr>
        </p:nvSpPr>
        <p:spPr>
          <a:xfrm>
            <a:off x="1158874" y="3841327"/>
            <a:ext cx="8987566" cy="7912946"/>
          </a:xfrm>
          <a:prstGeom prst="rect">
            <a:avLst/>
          </a:prstGeom>
          <a:effectLst>
            <a:outerShdw blurRad="12700" dist="52352" dir="1800000" rotWithShape="0">
              <a:srgbClr val="000000">
                <a:alpha val="76475"/>
              </a:srgbClr>
            </a:outerShdw>
          </a:effectLst>
        </p:spPr>
        <p:txBody>
          <a:bodyPr/>
          <a:lstStyle/>
          <a:p>
            <a:pPr marL="457200" indent="-457200" defTabSz="914400">
              <a:lnSpc>
                <a:spcPct val="110000"/>
              </a:lnSpc>
              <a:spcBef>
                <a:spcPts val="2400"/>
              </a:spcBef>
              <a:buSzPct val="100000"/>
              <a:buFont typeface="Arial"/>
              <a:defRPr sz="5700">
                <a:solidFill>
                  <a:srgbClr val="FFFBC8">
                    <a:alpha val="99310"/>
                  </a:srgbClr>
                </a:solidFill>
                <a:latin typeface="Gothic725 Blk BT"/>
                <a:ea typeface="Gothic725 Blk BT"/>
                <a:cs typeface="Gothic725 Blk BT"/>
                <a:sym typeface="Gothic725 Blk BT"/>
              </a:defRPr>
            </a:pPr>
            <a:r>
              <a:rPr dirty="0">
                <a:solidFill>
                  <a:srgbClr val="FFFFCF"/>
                </a:solidFill>
              </a:rPr>
              <a:t>Large ACUTE increases in time spent physically practicing increases risk of injury</a:t>
            </a:r>
          </a:p>
          <a:p>
            <a:pPr marL="457200" indent="-457200" defTabSz="914400">
              <a:lnSpc>
                <a:spcPct val="110000"/>
              </a:lnSpc>
              <a:spcBef>
                <a:spcPts val="2400"/>
              </a:spcBef>
              <a:buSzPct val="100000"/>
              <a:buFont typeface="Arial"/>
              <a:defRPr sz="5700">
                <a:solidFill>
                  <a:srgbClr val="FFFBC8">
                    <a:alpha val="99310"/>
                  </a:srgbClr>
                </a:solidFill>
                <a:latin typeface="Gothic725 Blk BT"/>
                <a:ea typeface="Gothic725 Blk BT"/>
                <a:cs typeface="Gothic725 Blk BT"/>
                <a:sym typeface="Gothic725 Blk BT"/>
              </a:defRPr>
            </a:pPr>
            <a:r>
              <a:rPr dirty="0">
                <a:solidFill>
                  <a:srgbClr val="FFFFCF"/>
                </a:solidFill>
              </a:rPr>
              <a:t>If volume or intensity of practice must increase, do it gradually.</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extLst>
              <a:ext uri="{28A0092B-C50C-407E-A947-70E740481C1C}">
                <a14:useLocalDpi xmlns:a14="http://schemas.microsoft.com/office/drawing/2010/main" xmlns="" val="0"/>
              </a:ext>
            </a:extLst>
          </a:blip>
          <a:stretch>
            <a:fillRect/>
          </a:stretch>
        </p:blipFill>
        <p:spPr>
          <a:xfrm flipH="1">
            <a:off x="0" y="-1214438"/>
            <a:ext cx="26543000" cy="14930438"/>
          </a:xfrm>
          <a:prstGeom prst="rect">
            <a:avLst/>
          </a:prstGeom>
        </p:spPr>
      </p:pic>
      <p:sp>
        <p:nvSpPr>
          <p:cNvPr id="247" name="Shape 247"/>
          <p:cNvSpPr>
            <a:spLocks noGrp="1"/>
          </p:cNvSpPr>
          <p:nvPr>
            <p:ph type="title"/>
          </p:nvPr>
        </p:nvSpPr>
        <p:spPr>
          <a:prstGeom prst="rect">
            <a:avLst/>
          </a:prstGeom>
          <a:effectLst>
            <a:outerShdw blurRad="38100" dist="77752" dir="1800000" rotWithShape="0">
              <a:srgbClr val="000000">
                <a:alpha val="76475"/>
              </a:srgbClr>
            </a:outerShdw>
          </a:effectLst>
        </p:spPr>
        <p:txBody>
          <a:bodyPr/>
          <a:lstStyle>
            <a:lvl1pPr defTabSz="914400">
              <a:defRPr sz="10000">
                <a:solidFill>
                  <a:srgbClr val="EEE5C9"/>
                </a:solidFill>
                <a:latin typeface="Gothic725 Blk BT"/>
                <a:ea typeface="Gothic725 Blk BT"/>
                <a:cs typeface="Gothic725 Blk BT"/>
                <a:sym typeface="Gothic725 Blk BT"/>
              </a:defRPr>
            </a:lvl1pPr>
          </a:lstStyle>
          <a:p>
            <a:r>
              <a:rPr dirty="0">
                <a:solidFill>
                  <a:srgbClr val="FFFF00"/>
                </a:solidFill>
              </a:rPr>
              <a:t>Practice and Performance</a:t>
            </a:r>
          </a:p>
        </p:txBody>
      </p:sp>
      <p:sp>
        <p:nvSpPr>
          <p:cNvPr id="248" name="Shape 248"/>
          <p:cNvSpPr/>
          <p:nvPr/>
        </p:nvSpPr>
        <p:spPr>
          <a:xfrm>
            <a:off x="984854" y="3365719"/>
            <a:ext cx="9882380" cy="8292881"/>
          </a:xfrm>
          <a:prstGeom prst="roundRect">
            <a:avLst>
              <a:gd name="adj" fmla="val 11215"/>
            </a:avLst>
          </a:prstGeom>
          <a:solidFill>
            <a:srgbClr val="FCFDB8">
              <a:alpha val="24660"/>
            </a:srgbClr>
          </a:solidFill>
          <a:ln w="76200">
            <a:solidFill>
              <a:srgbClr val="027F9D">
                <a:alpha val="24660"/>
              </a:srgbClr>
            </a:solidFill>
            <a:miter lim="400000"/>
          </a:ln>
        </p:spPr>
        <p:txBody>
          <a:bodyPr lIns="50800" tIns="50800" rIns="50800" bIns="50800" anchor="ctr"/>
          <a:lstStyle/>
          <a:p>
            <a:pPr>
              <a:defRPr sz="3600"/>
            </a:pPr>
            <a:endParaRPr/>
          </a:p>
        </p:txBody>
      </p:sp>
      <p:sp>
        <p:nvSpPr>
          <p:cNvPr id="249" name="Shape 249"/>
          <p:cNvSpPr>
            <a:spLocks noGrp="1"/>
          </p:cNvSpPr>
          <p:nvPr>
            <p:ph type="body" sz="half" idx="1"/>
          </p:nvPr>
        </p:nvSpPr>
        <p:spPr>
          <a:xfrm>
            <a:off x="1278466" y="3562846"/>
            <a:ext cx="9589956" cy="8782364"/>
          </a:xfrm>
          <a:prstGeom prst="rect">
            <a:avLst/>
          </a:prstGeom>
          <a:effectLst>
            <a:outerShdw blurRad="25400" dist="52352" dir="1800000" rotWithShape="0">
              <a:srgbClr val="000000">
                <a:alpha val="76475"/>
              </a:srgbClr>
            </a:outerShdw>
          </a:effectLst>
        </p:spPr>
        <p:txBody>
          <a:bodyPr anchor="t">
            <a:normAutofit fontScale="92500"/>
          </a:bodyPr>
          <a:lstStyle/>
          <a:p>
            <a:pPr marL="0" indent="0" defTabSz="914400">
              <a:lnSpc>
                <a:spcPct val="110000"/>
              </a:lnSpc>
              <a:spcBef>
                <a:spcPts val="2400"/>
              </a:spcBef>
              <a:buSzTx/>
              <a:buFont typeface="Arial"/>
              <a:buNone/>
              <a:defRPr sz="6200">
                <a:latin typeface="Gothic725 Blk BT"/>
                <a:ea typeface="Gothic725 Blk BT"/>
                <a:cs typeface="Gothic725 Blk BT"/>
                <a:sym typeface="Gothic725 Blk BT"/>
              </a:defRPr>
            </a:pPr>
            <a:r>
              <a:rPr dirty="0" smtClean="0"/>
              <a:t>Recovery</a:t>
            </a:r>
            <a:r>
              <a:rPr lang="en-US" dirty="0" smtClean="0"/>
              <a:t> </a:t>
            </a:r>
            <a:r>
              <a:rPr dirty="0" smtClean="0"/>
              <a:t>/Cross-training</a:t>
            </a:r>
            <a:endParaRPr dirty="0"/>
          </a:p>
          <a:p>
            <a:pPr marL="457200" indent="-457200" defTabSz="914400">
              <a:lnSpc>
                <a:spcPct val="110000"/>
              </a:lnSpc>
              <a:spcBef>
                <a:spcPts val="2400"/>
              </a:spcBef>
              <a:buSzPct val="100000"/>
              <a:buFont typeface="Arial"/>
              <a:defRPr sz="6000">
                <a:solidFill>
                  <a:srgbClr val="EEE5C9"/>
                </a:solidFill>
                <a:latin typeface="Gothic725 Blk BT"/>
                <a:ea typeface="Gothic725 Blk BT"/>
                <a:cs typeface="Gothic725 Blk BT"/>
                <a:sym typeface="Gothic725 Blk BT"/>
              </a:defRPr>
            </a:pPr>
            <a:r>
              <a:rPr dirty="0"/>
              <a:t>Employ mental or physical activity that lets body focus on something different</a:t>
            </a:r>
          </a:p>
          <a:p>
            <a:pPr marL="457200" indent="-457200" defTabSz="914400">
              <a:lnSpc>
                <a:spcPct val="110000"/>
              </a:lnSpc>
              <a:spcBef>
                <a:spcPts val="2400"/>
              </a:spcBef>
              <a:buSzPct val="100000"/>
              <a:buFont typeface="Arial"/>
              <a:defRPr sz="6000">
                <a:solidFill>
                  <a:srgbClr val="EEE5C9"/>
                </a:solidFill>
                <a:latin typeface="Gothic725 Blk BT"/>
                <a:ea typeface="Gothic725 Blk BT"/>
                <a:cs typeface="Gothic725 Blk BT"/>
                <a:sym typeface="Gothic725 Blk BT"/>
              </a:defRPr>
            </a:pPr>
            <a:r>
              <a:rPr dirty="0"/>
              <a:t>Emphasize both mental and physical rest and recovery</a:t>
            </a:r>
          </a:p>
        </p:txBody>
      </p:sp>
      <p:sp>
        <p:nvSpPr>
          <p:cNvPr id="250" name="Shape 250"/>
          <p:cNvSpPr/>
          <p:nvPr/>
        </p:nvSpPr>
        <p:spPr>
          <a:xfrm>
            <a:off x="1689100" y="1267883"/>
            <a:ext cx="21005800" cy="2286001"/>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lvl1pPr defTabSz="914400">
              <a:defRPr sz="5400">
                <a:latin typeface="Gothic725 Blk BT"/>
                <a:ea typeface="Gothic725 Blk BT"/>
                <a:cs typeface="Gothic725 Blk BT"/>
                <a:sym typeface="Gothic725 Blk BT"/>
              </a:defRPr>
            </a:lvl1pPr>
          </a:lstStyle>
          <a:p>
            <a:r>
              <a:t>Lessons from Sport</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jon_batiste_mike_kobal_042814_8575sm.jpg"/>
          <p:cNvPicPr>
            <a:picLocks noChangeAspect="1"/>
          </p:cNvPicPr>
          <p:nvPr/>
        </p:nvPicPr>
        <p:blipFill>
          <a:blip r:embed="rId2">
            <a:extLst/>
          </a:blip>
          <a:stretch>
            <a:fillRect/>
          </a:stretch>
        </p:blipFill>
        <p:spPr>
          <a:xfrm>
            <a:off x="14758987" y="-1"/>
            <a:ext cx="9144001" cy="13716001"/>
          </a:xfrm>
          <a:prstGeom prst="rect">
            <a:avLst/>
          </a:prstGeom>
          <a:ln w="12700">
            <a:miter lim="400000"/>
          </a:ln>
        </p:spPr>
      </p:pic>
      <p:sp>
        <p:nvSpPr>
          <p:cNvPr id="253" name="Shape 253"/>
          <p:cNvSpPr/>
          <p:nvPr/>
        </p:nvSpPr>
        <p:spPr>
          <a:xfrm>
            <a:off x="1335385" y="269530"/>
            <a:ext cx="14511867" cy="131769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914400">
              <a:lnSpc>
                <a:spcPct val="120000"/>
              </a:lnSpc>
              <a:spcBef>
                <a:spcPts val="3600"/>
              </a:spcBef>
              <a:buFont typeface="Arial"/>
              <a:defRPr sz="5900" b="1">
                <a:latin typeface="Adobe Caslon Pro"/>
                <a:ea typeface="Adobe Caslon Pro"/>
                <a:cs typeface="Adobe Caslon Pro"/>
                <a:sym typeface="Adobe Caslon Pro"/>
              </a:defRPr>
            </a:pPr>
            <a:r>
              <a:rPr dirty="0"/>
              <a:t>“The conservatory environment is very different.  I went to Julliard six years and never in any of my lessons was there any instruction about nutrition or any sort of quantifiable method to determine the pros and cons of playing long hours.   If I missed a note, I was just told to do it again, to practice more”.</a:t>
            </a:r>
          </a:p>
          <a:p>
            <a:pPr marL="659423" indent="-659423" algn="l" defTabSz="914400">
              <a:lnSpc>
                <a:spcPct val="120000"/>
              </a:lnSpc>
              <a:buSzPct val="75000"/>
              <a:buChar char="-"/>
              <a:defRPr sz="5900" b="1">
                <a:latin typeface="Adobe Caslon Pro"/>
                <a:ea typeface="Adobe Caslon Pro"/>
                <a:cs typeface="Adobe Caslon Pro"/>
                <a:sym typeface="Adobe Caslon Pro"/>
              </a:defRPr>
            </a:pPr>
            <a:r>
              <a:rPr dirty="0"/>
              <a:t>Jon </a:t>
            </a:r>
            <a:r>
              <a:rPr dirty="0" smtClean="0"/>
              <a:t>Batiste</a:t>
            </a:r>
            <a:endParaRPr lang="en-US" dirty="0" smtClean="0"/>
          </a:p>
          <a:p>
            <a:pPr marL="659423" indent="-659423" algn="l" defTabSz="914400">
              <a:lnSpc>
                <a:spcPct val="120000"/>
              </a:lnSpc>
              <a:buSzPct val="75000"/>
              <a:buChar char="-"/>
              <a:defRPr sz="5900" b="1">
                <a:latin typeface="Adobe Caslon Pro"/>
                <a:ea typeface="Adobe Caslon Pro"/>
                <a:cs typeface="Adobe Caslon Pro"/>
                <a:sym typeface="Adobe Caslon Pro"/>
              </a:defRPr>
            </a:pPr>
            <a:endParaRPr dirty="0"/>
          </a:p>
          <a:p>
            <a:pPr algn="l" defTabSz="914400">
              <a:lnSpc>
                <a:spcPct val="120000"/>
              </a:lnSpc>
              <a:defRPr sz="5900" b="1">
                <a:latin typeface="Adobe Caslon Pro"/>
                <a:ea typeface="Adobe Caslon Pro"/>
                <a:cs typeface="Adobe Caslon Pro"/>
                <a:sym typeface="Adobe Caslon Pro"/>
              </a:defRPr>
            </a:pPr>
            <a:r>
              <a:rPr dirty="0" smtClean="0"/>
              <a:t> </a:t>
            </a:r>
            <a:r>
              <a:rPr i="1" dirty="0"/>
              <a:t>Ambassador, Athletes and the Arts</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ManatConcertdreamstimecrop-filtered.jpeg"/>
          <p:cNvPicPr>
            <a:picLocks noChangeAspect="1"/>
          </p:cNvPicPr>
          <p:nvPr/>
        </p:nvPicPr>
        <p:blipFill rotWithShape="1">
          <a:blip r:embed="rId2">
            <a:alphaModFix amt="64738"/>
            <a:extLst/>
          </a:blip>
          <a:srcRect t="15264" b="-15264"/>
          <a:stretch/>
        </p:blipFill>
        <p:spPr>
          <a:xfrm>
            <a:off x="-84535" y="-91440"/>
            <a:ext cx="24553070" cy="16368713"/>
          </a:xfrm>
          <a:prstGeom prst="rect">
            <a:avLst/>
          </a:prstGeom>
          <a:ln w="12700">
            <a:miter lim="400000"/>
          </a:ln>
        </p:spPr>
      </p:pic>
      <p:sp>
        <p:nvSpPr>
          <p:cNvPr id="256" name="Shape 256"/>
          <p:cNvSpPr>
            <a:spLocks noGrp="1"/>
          </p:cNvSpPr>
          <p:nvPr>
            <p:ph type="title"/>
          </p:nvPr>
        </p:nvSpPr>
        <p:spPr>
          <a:prstGeom prst="rect">
            <a:avLst/>
          </a:prstGeom>
          <a:effectLst>
            <a:outerShdw blurRad="38100" dist="52352" dir="1800000" rotWithShape="0">
              <a:srgbClr val="000000">
                <a:alpha val="76475"/>
              </a:srgbClr>
            </a:outerShdw>
          </a:effectLst>
        </p:spPr>
        <p:txBody>
          <a:bodyPr>
            <a:normAutofit fontScale="90000"/>
          </a:bodyPr>
          <a:lstStyle>
            <a:lvl1pPr defTabSz="896111">
              <a:defRPr sz="9800">
                <a:solidFill>
                  <a:srgbClr val="FFFF00"/>
                </a:solidFill>
                <a:latin typeface="Gothic725 Blk BT"/>
                <a:ea typeface="Gothic725 Blk BT"/>
                <a:cs typeface="Gothic725 Blk BT"/>
                <a:sym typeface="Gothic725 Blk BT"/>
              </a:defRPr>
            </a:lvl1pPr>
          </a:lstStyle>
          <a:p>
            <a:r>
              <a:t>Noise Induced Hearing Loss (NIHL)</a:t>
            </a:r>
          </a:p>
        </p:txBody>
      </p:sp>
      <p:sp>
        <p:nvSpPr>
          <p:cNvPr id="257" name="Shape 257"/>
          <p:cNvSpPr>
            <a:spLocks noGrp="1"/>
          </p:cNvSpPr>
          <p:nvPr>
            <p:ph type="body" idx="1"/>
          </p:nvPr>
        </p:nvSpPr>
        <p:spPr>
          <a:xfrm>
            <a:off x="1689100" y="3149600"/>
            <a:ext cx="15750645" cy="9296401"/>
          </a:xfrm>
          <a:prstGeom prst="rect">
            <a:avLst/>
          </a:prstGeom>
          <a:effectLst>
            <a:outerShdw blurRad="38100" dist="52352" dir="1800000" rotWithShape="0">
              <a:srgbClr val="000000">
                <a:alpha val="76475"/>
              </a:srgbClr>
            </a:outerShdw>
          </a:effectLst>
        </p:spPr>
        <p:txBody>
          <a:bodyPr anchor="t">
            <a:normAutofit fontScale="92500"/>
          </a:bodyPr>
          <a:lstStyle/>
          <a:p>
            <a:pPr marL="221742" indent="-221742" defTabSz="886968">
              <a:lnSpc>
                <a:spcPct val="120000"/>
              </a:lnSpc>
              <a:spcBef>
                <a:spcPts val="700"/>
              </a:spcBef>
              <a:buSzPct val="100000"/>
              <a:buFont typeface="Arial"/>
              <a:defRPr sz="5238">
                <a:latin typeface="Gothic725 Blk BT"/>
                <a:ea typeface="Gothic725 Blk BT"/>
                <a:cs typeface="Gothic725 Blk BT"/>
                <a:sym typeface="Gothic725 Blk BT"/>
              </a:defRPr>
            </a:pPr>
            <a:r>
              <a:t>May affect up to 50% of musicians</a:t>
            </a:r>
          </a:p>
          <a:p>
            <a:pPr marL="221742" indent="-221742" defTabSz="886968">
              <a:lnSpc>
                <a:spcPct val="120000"/>
              </a:lnSpc>
              <a:spcBef>
                <a:spcPts val="700"/>
              </a:spcBef>
              <a:buSzPct val="100000"/>
              <a:buFont typeface="Arial"/>
              <a:defRPr sz="5238">
                <a:latin typeface="Gothic725 Blk BT"/>
                <a:ea typeface="Gothic725 Blk BT"/>
                <a:cs typeface="Gothic725 Blk BT"/>
                <a:sym typeface="Gothic725 Blk BT"/>
              </a:defRPr>
            </a:pPr>
            <a:r>
              <a:t>Safe—&gt;85 Decibels/8 Hours (NIOSH)</a:t>
            </a:r>
          </a:p>
          <a:p>
            <a:pPr marL="221742" indent="-221742" defTabSz="886968">
              <a:lnSpc>
                <a:spcPct val="120000"/>
              </a:lnSpc>
              <a:spcBef>
                <a:spcPts val="700"/>
              </a:spcBef>
              <a:buSzPct val="100000"/>
              <a:buFont typeface="Arial"/>
              <a:defRPr sz="5238">
                <a:latin typeface="Gothic725 Blk BT"/>
                <a:ea typeface="Gothic725 Blk BT"/>
                <a:cs typeface="Gothic725 Blk BT"/>
                <a:sym typeface="Gothic725 Blk BT"/>
              </a:defRPr>
            </a:pPr>
            <a:r>
              <a:t>For every 3 dBs over 85, time exposure is halved</a:t>
            </a:r>
          </a:p>
          <a:p>
            <a:pPr marL="0" lvl="2" indent="886968" defTabSz="886968">
              <a:lnSpc>
                <a:spcPct val="120000"/>
              </a:lnSpc>
              <a:spcBef>
                <a:spcPts val="700"/>
              </a:spcBef>
              <a:buSzTx/>
              <a:buFont typeface="Arial"/>
              <a:buNone/>
              <a:defRPr sz="5238">
                <a:latin typeface="Gothic725 Blk BT"/>
                <a:ea typeface="Gothic725 Blk BT"/>
                <a:cs typeface="Gothic725 Blk BT"/>
                <a:sym typeface="Gothic725 Blk BT"/>
              </a:defRPr>
            </a:pPr>
            <a:r>
              <a:t>88 dB   - 4 hrs/day </a:t>
            </a:r>
          </a:p>
          <a:p>
            <a:pPr marL="0" indent="0" defTabSz="886968">
              <a:lnSpc>
                <a:spcPct val="120000"/>
              </a:lnSpc>
              <a:spcBef>
                <a:spcPts val="700"/>
              </a:spcBef>
              <a:buSzTx/>
              <a:buFont typeface="Arial"/>
              <a:buNone/>
              <a:defRPr sz="5238">
                <a:latin typeface="Gothic725 Blk BT"/>
                <a:ea typeface="Gothic725 Blk BT"/>
                <a:cs typeface="Gothic725 Blk BT"/>
                <a:sym typeface="Gothic725 Blk BT"/>
              </a:defRPr>
            </a:pPr>
            <a:r>
              <a:t>	91 dB   - 2 hrs/day</a:t>
            </a:r>
          </a:p>
          <a:p>
            <a:pPr marL="0" indent="0" defTabSz="886968">
              <a:lnSpc>
                <a:spcPct val="120000"/>
              </a:lnSpc>
              <a:spcBef>
                <a:spcPts val="700"/>
              </a:spcBef>
              <a:buSzTx/>
              <a:buFont typeface="Arial"/>
              <a:buNone/>
              <a:defRPr sz="5238">
                <a:latin typeface="Gothic725 Blk BT"/>
                <a:ea typeface="Gothic725 Blk BT"/>
                <a:cs typeface="Gothic725 Blk BT"/>
                <a:sym typeface="Gothic725 Blk BT"/>
              </a:defRPr>
            </a:pPr>
            <a:r>
              <a:t>	94 dB   - 1 hr/day  (Avg NFL game)</a:t>
            </a:r>
          </a:p>
          <a:p>
            <a:pPr marL="0" indent="0" defTabSz="886968">
              <a:lnSpc>
                <a:spcPct val="120000"/>
              </a:lnSpc>
              <a:spcBef>
                <a:spcPts val="700"/>
              </a:spcBef>
              <a:buSzTx/>
              <a:buFont typeface="Arial"/>
              <a:buNone/>
              <a:defRPr sz="5238">
                <a:latin typeface="Gothic725 Blk BT"/>
                <a:ea typeface="Gothic725 Blk BT"/>
                <a:cs typeface="Gothic725 Blk BT"/>
                <a:sym typeface="Gothic725 Blk BT"/>
              </a:defRPr>
            </a:pPr>
            <a:r>
              <a:t>	80 dB   - alarm clock or busy street</a:t>
            </a:r>
          </a:p>
          <a:p>
            <a:pPr marL="0" indent="0" defTabSz="886968">
              <a:lnSpc>
                <a:spcPct val="120000"/>
              </a:lnSpc>
              <a:spcBef>
                <a:spcPts val="700"/>
              </a:spcBef>
              <a:buSzTx/>
              <a:buFont typeface="Arial"/>
              <a:buNone/>
              <a:defRPr sz="5238">
                <a:latin typeface="Gothic725 Blk BT"/>
                <a:ea typeface="Gothic725 Blk BT"/>
                <a:cs typeface="Gothic725 Blk BT"/>
                <a:sym typeface="Gothic725 Blk BT"/>
              </a:defRPr>
            </a:pPr>
            <a:r>
              <a:t>	90 dB   - lawn mower</a:t>
            </a:r>
          </a:p>
          <a:p>
            <a:pPr marL="0" indent="0" defTabSz="886968">
              <a:lnSpc>
                <a:spcPct val="120000"/>
              </a:lnSpc>
              <a:spcBef>
                <a:spcPts val="700"/>
              </a:spcBef>
              <a:buSzTx/>
              <a:buFont typeface="Arial"/>
              <a:buNone/>
              <a:defRPr sz="5238">
                <a:latin typeface="Gothic725 Blk BT"/>
                <a:ea typeface="Gothic725 Blk BT"/>
                <a:cs typeface="Gothic725 Blk BT"/>
                <a:sym typeface="Gothic725 Blk BT"/>
              </a:defRPr>
            </a:pPr>
            <a:r>
              <a:t>	100 dB - snowmobile	</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Brian Johnson ACDC hearing loss.jpg"/>
          <p:cNvPicPr>
            <a:picLocks noChangeAspect="1"/>
          </p:cNvPicPr>
          <p:nvPr/>
        </p:nvPicPr>
        <p:blipFill>
          <a:blip r:embed="rId2" cstate="email">
            <a:alphaModFix amt="71392"/>
            <a:extLst>
              <a:ext uri="{28A0092B-C50C-407E-A947-70E740481C1C}">
                <a14:useLocalDpi xmlns:a14="http://schemas.microsoft.com/office/drawing/2010/main" xmlns=""/>
              </a:ext>
            </a:extLst>
          </a:blip>
          <a:stretch>
            <a:fillRect/>
          </a:stretch>
        </p:blipFill>
        <p:spPr>
          <a:xfrm flipH="1">
            <a:off x="8227924" y="-1"/>
            <a:ext cx="18097411" cy="13716001"/>
          </a:xfrm>
          <a:prstGeom prst="rect">
            <a:avLst/>
          </a:prstGeom>
          <a:ln w="12700">
            <a:miter lim="400000"/>
          </a:ln>
        </p:spPr>
      </p:pic>
      <p:sp>
        <p:nvSpPr>
          <p:cNvPr id="260" name="Shape 260"/>
          <p:cNvSpPr>
            <a:spLocks noGrp="1"/>
          </p:cNvSpPr>
          <p:nvPr>
            <p:ph type="title"/>
          </p:nvPr>
        </p:nvSpPr>
        <p:spPr>
          <a:prstGeom prst="rect">
            <a:avLst/>
          </a:prstGeom>
          <a:effectLst>
            <a:outerShdw blurRad="38100" dist="52352" dir="1800000" rotWithShape="0">
              <a:srgbClr val="000000">
                <a:alpha val="76475"/>
              </a:srgbClr>
            </a:outerShdw>
          </a:effectLst>
        </p:spPr>
        <p:txBody>
          <a:bodyPr>
            <a:normAutofit fontScale="90000"/>
          </a:bodyPr>
          <a:lstStyle>
            <a:lvl1pPr defTabSz="896111">
              <a:defRPr sz="9800">
                <a:solidFill>
                  <a:srgbClr val="FFFF00"/>
                </a:solidFill>
                <a:latin typeface="Gothic725 Blk BT"/>
                <a:ea typeface="Gothic725 Blk BT"/>
                <a:cs typeface="Gothic725 Blk BT"/>
                <a:sym typeface="Gothic725 Blk BT"/>
              </a:defRPr>
            </a:lvl1pPr>
          </a:lstStyle>
          <a:p>
            <a:r>
              <a:t>Noise Induced Hearing Loss (NIHL)</a:t>
            </a:r>
          </a:p>
        </p:txBody>
      </p:sp>
      <p:sp>
        <p:nvSpPr>
          <p:cNvPr id="261" name="Shape 261"/>
          <p:cNvSpPr>
            <a:spLocks noGrp="1"/>
          </p:cNvSpPr>
          <p:nvPr>
            <p:ph type="body" sz="half" idx="1"/>
          </p:nvPr>
        </p:nvSpPr>
        <p:spPr>
          <a:xfrm>
            <a:off x="1706033" y="2969980"/>
            <a:ext cx="8401977" cy="10087440"/>
          </a:xfrm>
          <a:prstGeom prst="rect">
            <a:avLst/>
          </a:prstGeom>
          <a:effectLst>
            <a:outerShdw blurRad="38100" dist="52352" dir="1800000" rotWithShape="0">
              <a:srgbClr val="000000">
                <a:alpha val="76475"/>
              </a:srgbClr>
            </a:outerShdw>
          </a:effectLst>
        </p:spPr>
        <p:txBody>
          <a:bodyPr anchor="t">
            <a:normAutofit lnSpcReduction="10000"/>
          </a:bodyPr>
          <a:lstStyle/>
          <a:p>
            <a:pPr marL="228600" indent="-228600" defTabSz="914400">
              <a:lnSpc>
                <a:spcPct val="120000"/>
              </a:lnSpc>
              <a:spcBef>
                <a:spcPts val="2400"/>
              </a:spcBef>
              <a:buSzPct val="100000"/>
              <a:buFont typeface="Arial"/>
              <a:defRPr sz="5400">
                <a:latin typeface="Gothic725 Blk BT"/>
                <a:ea typeface="Gothic725 Blk BT"/>
                <a:cs typeface="Gothic725 Blk BT"/>
                <a:sym typeface="Gothic725 Blk BT"/>
              </a:defRPr>
            </a:pPr>
            <a:r>
              <a:t>Many musicians practice 6-8 hours/day</a:t>
            </a:r>
          </a:p>
          <a:p>
            <a:pPr marL="228600" indent="-228600" defTabSz="914400">
              <a:lnSpc>
                <a:spcPct val="120000"/>
              </a:lnSpc>
              <a:spcBef>
                <a:spcPts val="2400"/>
              </a:spcBef>
              <a:buSzPct val="100000"/>
              <a:buFont typeface="Arial"/>
              <a:defRPr sz="5400">
                <a:latin typeface="Gothic725 Blk BT"/>
                <a:ea typeface="Gothic725 Blk BT"/>
                <a:cs typeface="Gothic725 Blk BT"/>
                <a:sym typeface="Gothic725 Blk BT"/>
              </a:defRPr>
            </a:pPr>
            <a:r>
              <a:t>Dynamic range of music, live or recorded, can peak at or above 95 dB</a:t>
            </a:r>
          </a:p>
          <a:p>
            <a:pPr marL="228600" indent="-228600" defTabSz="914400">
              <a:lnSpc>
                <a:spcPct val="120000"/>
              </a:lnSpc>
              <a:spcBef>
                <a:spcPts val="2400"/>
              </a:spcBef>
              <a:buSzPct val="100000"/>
              <a:buFont typeface="Arial"/>
              <a:defRPr sz="5400">
                <a:latin typeface="Gothic725 Blk BT"/>
                <a:ea typeface="Gothic725 Blk BT"/>
                <a:cs typeface="Gothic725 Blk BT"/>
                <a:sym typeface="Gothic725 Blk BT"/>
              </a:defRPr>
            </a:pPr>
            <a:r>
              <a:t>Hearing damage can occur when exposed to these volumes daily for </a:t>
            </a:r>
            <a:r>
              <a:rPr>
                <a:solidFill>
                  <a:srgbClr val="FF2600"/>
                </a:solidFill>
              </a:rPr>
              <a:t>60 minutes or less</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80000"/>
            <a:extLst>
              <a:ext uri="{28A0092B-C50C-407E-A947-70E740481C1C}">
                <a14:useLocalDpi xmlns:a14="http://schemas.microsoft.com/office/drawing/2010/main" xmlns="" val="0"/>
              </a:ext>
            </a:extLst>
          </a:blip>
          <a:stretch>
            <a:fillRect/>
          </a:stretch>
        </p:blipFill>
        <p:spPr>
          <a:xfrm>
            <a:off x="0" y="0"/>
            <a:ext cx="24384000" cy="13716000"/>
          </a:xfrm>
          <a:prstGeom prst="rect">
            <a:avLst/>
          </a:prstGeom>
        </p:spPr>
      </p:pic>
      <p:sp>
        <p:nvSpPr>
          <p:cNvPr id="264" name="Shape 264"/>
          <p:cNvSpPr>
            <a:spLocks noGrp="1"/>
          </p:cNvSpPr>
          <p:nvPr>
            <p:ph type="title" idx="4294967295"/>
          </p:nvPr>
        </p:nvSpPr>
        <p:spPr>
          <a:prstGeom prst="rect">
            <a:avLst/>
          </a:prstGeom>
          <a:effectLst>
            <a:outerShdw blurRad="38100" dist="52352" dir="1800000" rotWithShape="0">
              <a:srgbClr val="000000">
                <a:alpha val="76475"/>
              </a:srgbClr>
            </a:outerShdw>
          </a:effectLst>
        </p:spPr>
        <p:txBody>
          <a:bodyPr/>
          <a:lstStyle>
            <a:lvl1pPr>
              <a:defRPr sz="10000">
                <a:solidFill>
                  <a:srgbClr val="FFFF00"/>
                </a:solidFill>
                <a:latin typeface="Gothic725 Blk BT"/>
                <a:ea typeface="Gothic725 Blk BT"/>
                <a:cs typeface="Gothic725 Blk BT"/>
                <a:sym typeface="Gothic725 Blk BT"/>
              </a:defRPr>
            </a:lvl1pPr>
          </a:lstStyle>
          <a:p>
            <a:r>
              <a:t>Optimal Performance</a:t>
            </a:r>
          </a:p>
        </p:txBody>
      </p:sp>
      <p:sp>
        <p:nvSpPr>
          <p:cNvPr id="265" name="Shape 265"/>
          <p:cNvSpPr/>
          <p:nvPr/>
        </p:nvSpPr>
        <p:spPr>
          <a:xfrm>
            <a:off x="14935001" y="4053217"/>
            <a:ext cx="8806525" cy="9264387"/>
          </a:xfrm>
          <a:prstGeom prst="rect">
            <a:avLst/>
          </a:prstGeom>
          <a:ln w="12700">
            <a:miter lim="400000"/>
          </a:ln>
          <a:effectLst>
            <a:outerShdw blurRad="381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ormAutofit/>
          </a:bodyPr>
          <a:lstStyle/>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spc="-132" dirty="0"/>
              <a:t>Judging, choreography, audience</a:t>
            </a:r>
            <a:r>
              <a:rPr dirty="0"/>
              <a:t> </a:t>
            </a:r>
          </a:p>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a:t>NO formal limits</a:t>
            </a:r>
          </a:p>
          <a:p>
            <a:pPr algn="l" defTabSz="914400">
              <a:lnSpc>
                <a:spcPct val="120000"/>
              </a:lnSpc>
              <a:defRPr sz="4400">
                <a:latin typeface="Gothic725 Blk BT"/>
                <a:ea typeface="Gothic725 Blk BT"/>
                <a:cs typeface="Gothic725 Blk BT"/>
                <a:sym typeface="Gothic725 Blk BT"/>
              </a:defRPr>
            </a:pPr>
            <a:endParaRPr dirty="0"/>
          </a:p>
          <a:p>
            <a:pPr algn="l" defTabSz="914400">
              <a:lnSpc>
                <a:spcPct val="120000"/>
              </a:lnSpc>
              <a:defRPr sz="4400">
                <a:latin typeface="Gothic725 Blk BT"/>
                <a:ea typeface="Gothic725 Blk BT"/>
                <a:cs typeface="Gothic725 Blk BT"/>
                <a:sym typeface="Gothic725 Blk BT"/>
              </a:defRPr>
            </a:pPr>
            <a:endParaRPr dirty="0"/>
          </a:p>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a:t>Not incorporated or valued</a:t>
            </a:r>
          </a:p>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a:t>Encouraged </a:t>
            </a:r>
          </a:p>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a:t>Little application </a:t>
            </a:r>
            <a:r>
              <a:rPr dirty="0" smtClean="0"/>
              <a:t>of </a:t>
            </a:r>
            <a:r>
              <a:rPr lang="en-US" dirty="0" smtClean="0"/>
              <a:t>proven techniques</a:t>
            </a:r>
            <a:endParaRPr dirty="0"/>
          </a:p>
        </p:txBody>
      </p:sp>
      <p:sp>
        <p:nvSpPr>
          <p:cNvPr id="266" name="Shape 266"/>
          <p:cNvSpPr/>
          <p:nvPr/>
        </p:nvSpPr>
        <p:spPr>
          <a:xfrm>
            <a:off x="6262125" y="4053217"/>
            <a:ext cx="8664245" cy="9264387"/>
          </a:xfrm>
          <a:prstGeom prst="rect">
            <a:avLst/>
          </a:prstGeom>
          <a:ln w="12700">
            <a:miter lim="400000"/>
          </a:ln>
          <a:effectLst>
            <a:outerShdw blurRad="381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ormAutofit/>
          </a:bodyPr>
          <a:lstStyle/>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a:t>Score, win, time, measurable	</a:t>
            </a:r>
          </a:p>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a:t>Yes, based on safety and development research (NCAA, Little League, USA Football)</a:t>
            </a:r>
          </a:p>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a:t>Incorporated, valued</a:t>
            </a:r>
          </a:p>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smtClean="0"/>
              <a:t>Not </a:t>
            </a:r>
            <a:r>
              <a:rPr dirty="0"/>
              <a:t>encouraged </a:t>
            </a:r>
          </a:p>
          <a:p>
            <a:pPr algn="l" defTabSz="914400">
              <a:lnSpc>
                <a:spcPct val="120000"/>
              </a:lnSpc>
              <a:spcBef>
                <a:spcPts val="3600"/>
              </a:spcBef>
              <a:buSzPct val="100000"/>
              <a:buFont typeface="Arial"/>
              <a:buChar char="•"/>
              <a:defRPr sz="4400">
                <a:latin typeface="Gothic725 Blk BT"/>
                <a:ea typeface="Gothic725 Blk BT"/>
                <a:cs typeface="Gothic725 Blk BT"/>
                <a:sym typeface="Gothic725 Blk BT"/>
              </a:defRPr>
            </a:pPr>
            <a:r>
              <a:rPr dirty="0"/>
              <a:t>Diet, cross-training, video review, sports science</a:t>
            </a:r>
          </a:p>
        </p:txBody>
      </p:sp>
      <p:sp>
        <p:nvSpPr>
          <p:cNvPr id="267" name="Shape 267"/>
          <p:cNvSpPr/>
          <p:nvPr/>
        </p:nvSpPr>
        <p:spPr>
          <a:xfrm>
            <a:off x="1307107" y="4053217"/>
            <a:ext cx="5196947" cy="9264387"/>
          </a:xfrm>
          <a:prstGeom prst="rect">
            <a:avLst/>
          </a:prstGeom>
          <a:ln w="12700">
            <a:miter lim="400000"/>
          </a:ln>
          <a:effectLst>
            <a:outerShdw blurRad="381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ormAutofit/>
          </a:bodyPr>
          <a:lstStyle/>
          <a:p>
            <a:pPr algn="l" defTabSz="914400">
              <a:lnSpc>
                <a:spcPct val="120000"/>
              </a:lnSpc>
              <a:spcBef>
                <a:spcPts val="3600"/>
              </a:spcBef>
              <a:buFont typeface="Arial"/>
              <a:defRPr sz="4400">
                <a:latin typeface="Gothic725 Blk BT"/>
                <a:ea typeface="Gothic725 Blk BT"/>
                <a:cs typeface="Gothic725 Blk BT"/>
                <a:sym typeface="Gothic725 Blk BT"/>
              </a:defRPr>
            </a:pPr>
            <a:r>
              <a:rPr b="1" dirty="0"/>
              <a:t>Measurement</a:t>
            </a:r>
          </a:p>
          <a:p>
            <a:pPr algn="l" defTabSz="914400">
              <a:lnSpc>
                <a:spcPct val="120000"/>
              </a:lnSpc>
              <a:spcBef>
                <a:spcPts val="3600"/>
              </a:spcBef>
              <a:buFont typeface="Arial"/>
              <a:defRPr sz="4400">
                <a:latin typeface="Gothic725 Blk BT"/>
                <a:ea typeface="Gothic725 Blk BT"/>
                <a:cs typeface="Gothic725 Blk BT"/>
                <a:sym typeface="Gothic725 Blk BT"/>
              </a:defRPr>
            </a:pPr>
            <a:r>
              <a:rPr b="1" dirty="0"/>
              <a:t>Practice limits</a:t>
            </a:r>
          </a:p>
          <a:p>
            <a:pPr algn="l" defTabSz="914400">
              <a:lnSpc>
                <a:spcPct val="120000"/>
              </a:lnSpc>
              <a:buFont typeface="Arial"/>
              <a:defRPr sz="4400">
                <a:latin typeface="Gothic725 Blk BT"/>
                <a:ea typeface="Gothic725 Blk BT"/>
                <a:cs typeface="Gothic725 Blk BT"/>
                <a:sym typeface="Gothic725 Blk BT"/>
              </a:defRPr>
            </a:pPr>
            <a:endParaRPr dirty="0"/>
          </a:p>
          <a:p>
            <a:pPr algn="l" defTabSz="914400">
              <a:lnSpc>
                <a:spcPct val="120000"/>
              </a:lnSpc>
              <a:buFont typeface="Arial"/>
              <a:defRPr sz="4400">
                <a:latin typeface="Gothic725 Blk BT"/>
                <a:ea typeface="Gothic725 Blk BT"/>
                <a:cs typeface="Gothic725 Blk BT"/>
                <a:sym typeface="Gothic725 Blk BT"/>
              </a:defRPr>
            </a:pPr>
            <a:endParaRPr dirty="0" smtClean="0"/>
          </a:p>
          <a:p>
            <a:pPr algn="l" defTabSz="914400">
              <a:lnSpc>
                <a:spcPct val="120000"/>
              </a:lnSpc>
              <a:spcBef>
                <a:spcPts val="3600"/>
              </a:spcBef>
              <a:buFont typeface="Arial"/>
              <a:defRPr sz="4400">
                <a:latin typeface="Gothic725 Blk BT"/>
                <a:ea typeface="Gothic725 Blk BT"/>
                <a:cs typeface="Gothic725 Blk BT"/>
                <a:sym typeface="Gothic725 Blk BT"/>
              </a:defRPr>
            </a:pPr>
            <a:r>
              <a:rPr b="1" dirty="0"/>
              <a:t>Recovery</a:t>
            </a:r>
          </a:p>
          <a:p>
            <a:pPr algn="l" defTabSz="914400">
              <a:lnSpc>
                <a:spcPct val="120000"/>
              </a:lnSpc>
              <a:spcBef>
                <a:spcPts val="3600"/>
              </a:spcBef>
              <a:buFont typeface="Arial"/>
              <a:defRPr sz="4400">
                <a:latin typeface="Gothic725 Blk BT"/>
                <a:ea typeface="Gothic725 Blk BT"/>
                <a:cs typeface="Gothic725 Blk BT"/>
                <a:sym typeface="Gothic725 Blk BT"/>
              </a:defRPr>
            </a:pPr>
            <a:r>
              <a:rPr b="1" dirty="0"/>
              <a:t>Specialization</a:t>
            </a:r>
          </a:p>
          <a:p>
            <a:pPr algn="l" defTabSz="914400">
              <a:spcBef>
                <a:spcPts val="3600"/>
              </a:spcBef>
              <a:buFont typeface="Arial"/>
              <a:defRPr sz="4400">
                <a:latin typeface="Gothic725 Blk BT"/>
                <a:ea typeface="Gothic725 Blk BT"/>
                <a:cs typeface="Gothic725 Blk BT"/>
                <a:sym typeface="Gothic725 Blk BT"/>
              </a:defRPr>
            </a:pPr>
            <a:r>
              <a:rPr b="1" dirty="0"/>
              <a:t>Performance enhancement techniques	</a:t>
            </a:r>
            <a:r>
              <a:rPr dirty="0"/>
              <a:t>	</a:t>
            </a:r>
          </a:p>
        </p:txBody>
      </p:sp>
      <p:sp>
        <p:nvSpPr>
          <p:cNvPr id="268" name="Shape 268"/>
          <p:cNvSpPr/>
          <p:nvPr/>
        </p:nvSpPr>
        <p:spPr>
          <a:xfrm>
            <a:off x="6280546" y="3050706"/>
            <a:ext cx="5427768" cy="841256"/>
          </a:xfrm>
          <a:prstGeom prst="rect">
            <a:avLst/>
          </a:prstGeom>
          <a:ln w="12700">
            <a:miter lim="400000"/>
          </a:ln>
          <a:effectLst>
            <a:outerShdw blurRad="381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914400">
              <a:spcBef>
                <a:spcPts val="700"/>
              </a:spcBef>
              <a:buFont typeface="Arial"/>
              <a:defRPr sz="3600">
                <a:solidFill>
                  <a:srgbClr val="FFFB00"/>
                </a:solidFill>
                <a:latin typeface="Gothic725 Blk BT"/>
                <a:ea typeface="Gothic725 Blk BT"/>
                <a:cs typeface="Gothic725 Blk BT"/>
                <a:sym typeface="Gothic725 Blk BT"/>
              </a:defRPr>
            </a:pPr>
            <a:r>
              <a:rPr sz="4800" b="1" dirty="0"/>
              <a:t>SPORT (objective</a:t>
            </a:r>
            <a:r>
              <a:rPr b="1" dirty="0"/>
              <a:t>)</a:t>
            </a:r>
          </a:p>
        </p:txBody>
      </p:sp>
      <p:sp>
        <p:nvSpPr>
          <p:cNvPr id="269" name="Shape 269"/>
          <p:cNvSpPr/>
          <p:nvPr/>
        </p:nvSpPr>
        <p:spPr>
          <a:xfrm>
            <a:off x="14921475" y="3143039"/>
            <a:ext cx="6052939" cy="656590"/>
          </a:xfrm>
          <a:prstGeom prst="rect">
            <a:avLst/>
          </a:prstGeom>
          <a:ln w="12700">
            <a:miter lim="400000"/>
          </a:ln>
          <a:effectLst>
            <a:outerShdw blurRad="381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914400">
              <a:spcBef>
                <a:spcPts val="700"/>
              </a:spcBef>
              <a:defRPr sz="3600">
                <a:solidFill>
                  <a:srgbClr val="FFFB00"/>
                </a:solidFill>
                <a:latin typeface="Gothic725 Blk BT"/>
                <a:ea typeface="Gothic725 Blk BT"/>
                <a:cs typeface="Gothic725 Blk BT"/>
                <a:sym typeface="Gothic725 Blk BT"/>
              </a:defRPr>
            </a:pPr>
            <a:r>
              <a:rPr b="1" dirty="0"/>
              <a:t>PERFORMERS (subjective</a:t>
            </a:r>
            <a:r>
              <a:rPr dirty="0"/>
              <a:t>)</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Sarah against window full BW-filtered.jpeg"/>
          <p:cNvPicPr>
            <a:picLocks noChangeAspect="1"/>
          </p:cNvPicPr>
          <p:nvPr/>
        </p:nvPicPr>
        <p:blipFill>
          <a:blip r:embed="rId3" cstate="email">
            <a:alphaModFix amt="80668"/>
            <a:extLst>
              <a:ext uri="{28A0092B-C50C-407E-A947-70E740481C1C}">
                <a14:useLocalDpi xmlns:a14="http://schemas.microsoft.com/office/drawing/2010/main" xmlns=""/>
              </a:ext>
            </a:extLst>
          </a:blip>
          <a:stretch>
            <a:fillRect/>
          </a:stretch>
        </p:blipFill>
        <p:spPr>
          <a:xfrm>
            <a:off x="-397522" y="-332350"/>
            <a:ext cx="25610844" cy="14406100"/>
          </a:xfrm>
          <a:prstGeom prst="rect">
            <a:avLst/>
          </a:prstGeom>
          <a:ln w="12700">
            <a:miter lim="400000"/>
          </a:ln>
        </p:spPr>
      </p:pic>
      <p:sp>
        <p:nvSpPr>
          <p:cNvPr id="272" name="Shape 272"/>
          <p:cNvSpPr>
            <a:spLocks noGrp="1"/>
          </p:cNvSpPr>
          <p:nvPr>
            <p:ph type="title" idx="4294967295"/>
          </p:nvPr>
        </p:nvSpPr>
        <p:spPr>
          <a:prstGeom prst="rect">
            <a:avLst/>
          </a:prstGeom>
          <a:effectLst>
            <a:outerShdw blurRad="38100" dist="77752" dir="1800000" rotWithShape="0">
              <a:srgbClr val="000000">
                <a:alpha val="76475"/>
              </a:srgbClr>
            </a:outerShdw>
          </a:effectLst>
        </p:spPr>
        <p:txBody>
          <a:bodyPr/>
          <a:lstStyle>
            <a:lvl1pPr>
              <a:defRPr sz="10000">
                <a:latin typeface="Gothic725 Blk BT"/>
                <a:ea typeface="Gothic725 Blk BT"/>
                <a:cs typeface="Gothic725 Blk BT"/>
                <a:sym typeface="Gothic725 Blk BT"/>
              </a:defRPr>
            </a:lvl1pPr>
          </a:lstStyle>
          <a:p>
            <a:r>
              <a:t>Athletes and the Arts</a:t>
            </a:r>
          </a:p>
        </p:txBody>
      </p:sp>
      <p:sp>
        <p:nvSpPr>
          <p:cNvPr id="273" name="Shape 273"/>
          <p:cNvSpPr/>
          <p:nvPr/>
        </p:nvSpPr>
        <p:spPr>
          <a:xfrm>
            <a:off x="1689100" y="11032066"/>
            <a:ext cx="21005800" cy="2286001"/>
          </a:xfrm>
          <a:prstGeom prst="rect">
            <a:avLst/>
          </a:prstGeom>
          <a:ln w="12700">
            <a:miter lim="400000"/>
          </a:ln>
          <a:effectLst>
            <a:outerShdw blurRad="381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lvl1pPr>
              <a:defRPr sz="8400" spc="-168">
                <a:solidFill>
                  <a:srgbClr val="53585F"/>
                </a:solidFill>
                <a:latin typeface="Gothic725 Blk BT"/>
                <a:ea typeface="Gothic725 Blk BT"/>
                <a:cs typeface="Gothic725 Blk BT"/>
                <a:sym typeface="Gothic725 Blk BT"/>
              </a:defRPr>
            </a:lvl1pPr>
          </a:lstStyle>
          <a:p>
            <a:r>
              <a:t>Opportunities and Resources</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lady-gaga-coming-to-2015-musicares-person-of-the-year-gala-honoring-bob-dylan_3-filtered.jpeg"/>
          <p:cNvPicPr>
            <a:picLocks noChangeAspect="1"/>
          </p:cNvPicPr>
          <p:nvPr/>
        </p:nvPicPr>
        <p:blipFill>
          <a:blip r:embed="rId2">
            <a:alphaModFix amt="0"/>
            <a:extLst/>
          </a:blip>
          <a:stretch>
            <a:fillRect/>
          </a:stretch>
        </p:blipFill>
        <p:spPr>
          <a:xfrm>
            <a:off x="-2157781" y="-19778"/>
            <a:ext cx="26599320" cy="18530859"/>
          </a:xfrm>
          <a:prstGeom prst="rect">
            <a:avLst/>
          </a:prstGeom>
          <a:ln w="12700">
            <a:miter lim="400000"/>
          </a:ln>
        </p:spPr>
      </p:pic>
      <p:pic>
        <p:nvPicPr>
          <p:cNvPr id="278" name="babyface-musicares-2016-billboard-1548.jpg"/>
          <p:cNvPicPr>
            <a:picLocks noChangeAspect="1"/>
          </p:cNvPicPr>
          <p:nvPr/>
        </p:nvPicPr>
        <p:blipFill>
          <a:blip r:embed="rId3">
            <a:alphaModFix amt="60457"/>
            <a:extLst/>
          </a:blip>
          <a:stretch>
            <a:fillRect/>
          </a:stretch>
        </p:blipFill>
        <p:spPr>
          <a:xfrm>
            <a:off x="-30696" y="4431"/>
            <a:ext cx="24445392" cy="16264071"/>
          </a:xfrm>
          <a:prstGeom prst="rect">
            <a:avLst/>
          </a:prstGeom>
          <a:ln w="12700">
            <a:miter lim="400000"/>
          </a:ln>
        </p:spPr>
      </p:pic>
      <p:sp>
        <p:nvSpPr>
          <p:cNvPr id="279" name="Shape 279"/>
          <p:cNvSpPr>
            <a:spLocks noGrp="1"/>
          </p:cNvSpPr>
          <p:nvPr>
            <p:ph type="title"/>
          </p:nvPr>
        </p:nvSpPr>
        <p:spPr>
          <a:xfrm>
            <a:off x="1065676" y="1642533"/>
            <a:ext cx="22252648" cy="2298568"/>
          </a:xfrm>
          <a:prstGeom prst="rect">
            <a:avLst/>
          </a:prstGeom>
          <a:effectLst>
            <a:outerShdw blurRad="38100" dist="128552" dir="1800000" rotWithShape="0">
              <a:srgbClr val="000000">
                <a:alpha val="76475"/>
              </a:srgbClr>
            </a:outerShdw>
          </a:effectLst>
        </p:spPr>
        <p:txBody>
          <a:bodyPr>
            <a:normAutofit/>
          </a:bodyPr>
          <a:lstStyle>
            <a:lvl1pPr defTabSz="777240">
              <a:defRPr sz="8500">
                <a:latin typeface="Gothic725 Blk BT"/>
                <a:ea typeface="Gothic725 Blk BT"/>
                <a:cs typeface="Gothic725 Blk BT"/>
                <a:sym typeface="Gothic725 Blk BT"/>
              </a:defRPr>
            </a:lvl1pPr>
          </a:lstStyle>
          <a:p>
            <a:r>
              <a:rPr lang="en-US" dirty="0">
                <a:solidFill>
                  <a:srgbClr val="FFFF00"/>
                </a:solidFill>
              </a:rPr>
              <a:t>OPPORTUNITIES</a:t>
            </a:r>
            <a:endParaRPr dirty="0">
              <a:solidFill>
                <a:srgbClr val="FFFF00"/>
              </a:solidFill>
            </a:endParaRPr>
          </a:p>
        </p:txBody>
      </p:sp>
      <p:sp>
        <p:nvSpPr>
          <p:cNvPr id="280" name="Shape 280"/>
          <p:cNvSpPr>
            <a:spLocks noGrp="1"/>
          </p:cNvSpPr>
          <p:nvPr>
            <p:ph type="body" idx="1"/>
          </p:nvPr>
        </p:nvSpPr>
        <p:spPr>
          <a:xfrm>
            <a:off x="594651" y="7233311"/>
            <a:ext cx="22970332" cy="6770556"/>
          </a:xfrm>
          <a:prstGeom prst="rect">
            <a:avLst/>
          </a:prstGeom>
          <a:effectLst>
            <a:outerShdw blurRad="38100" dist="39652" dir="1800000" rotWithShape="0">
              <a:srgbClr val="000000">
                <a:alpha val="76496"/>
              </a:srgbClr>
            </a:outerShdw>
          </a:effectLst>
        </p:spPr>
        <p:txBody>
          <a:bodyPr/>
          <a:lstStyle/>
          <a:p>
            <a:pPr marL="0" indent="0" algn="ctr" defTabSz="914400">
              <a:lnSpc>
                <a:spcPct val="120000"/>
              </a:lnSpc>
              <a:spcBef>
                <a:spcPts val="2400"/>
              </a:spcBef>
              <a:buSzTx/>
              <a:buFont typeface="Arial"/>
              <a:buNone/>
              <a:defRPr sz="5400">
                <a:solidFill>
                  <a:srgbClr val="FFC000"/>
                </a:solidFill>
                <a:latin typeface="Gothic725 Blk BT"/>
                <a:ea typeface="Gothic725 Blk BT"/>
                <a:cs typeface="Gothic725 Blk BT"/>
                <a:sym typeface="Gothic725 Blk BT"/>
              </a:defRPr>
            </a:pPr>
            <a:r>
              <a:rPr sz="6000" dirty="0">
                <a:solidFill>
                  <a:srgbClr val="FFFF00"/>
                </a:solidFill>
              </a:rPr>
              <a:t>Grammy MusiCares</a:t>
            </a:r>
            <a:r>
              <a:rPr dirty="0">
                <a:solidFill>
                  <a:srgbClr val="FFFF00"/>
                </a:solidFill>
              </a:rPr>
              <a:t> </a:t>
            </a:r>
            <a:r>
              <a:rPr dirty="0">
                <a:solidFill>
                  <a:srgbClr val="FFFFFF"/>
                </a:solidFill>
              </a:rPr>
              <a:t>- A medical network of health providers who </a:t>
            </a:r>
            <a:r>
              <a:rPr dirty="0">
                <a:solidFill>
                  <a:srgbClr val="FFFF00"/>
                </a:solidFill>
              </a:rPr>
              <a:t>volunteer care </a:t>
            </a:r>
            <a:r>
              <a:rPr dirty="0">
                <a:solidFill>
                  <a:srgbClr val="FFFFFF"/>
                </a:solidFill>
              </a:rPr>
              <a:t>or provide</a:t>
            </a:r>
            <a:r>
              <a:rPr dirty="0">
                <a:solidFill>
                  <a:srgbClr val="B2D6FE"/>
                </a:solidFill>
              </a:rPr>
              <a:t> </a:t>
            </a:r>
            <a:r>
              <a:rPr dirty="0">
                <a:solidFill>
                  <a:srgbClr val="FFFF00"/>
                </a:solidFill>
              </a:rPr>
              <a:t>reduced rates </a:t>
            </a:r>
            <a:r>
              <a:rPr dirty="0">
                <a:solidFill>
                  <a:srgbClr val="FFFFFF"/>
                </a:solidFill>
              </a:rPr>
              <a:t>to the many musicians who cannot afford medical care or insurance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85513" y="0"/>
            <a:ext cx="9144000" cy="13716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514" y="-736600"/>
            <a:ext cx="8630714" cy="17544402"/>
          </a:xfrm>
          <a:prstGeom prst="rect">
            <a:avLst/>
          </a:prstGeom>
        </p:spPr>
      </p:pic>
      <p:sp>
        <p:nvSpPr>
          <p:cNvPr id="135" name="Shape 135"/>
          <p:cNvSpPr/>
          <p:nvPr/>
        </p:nvSpPr>
        <p:spPr>
          <a:xfrm>
            <a:off x="-45514" y="644723"/>
            <a:ext cx="24383999" cy="1869277"/>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defTabSz="914400">
              <a:spcBef>
                <a:spcPts val="1200"/>
              </a:spcBef>
              <a:defRPr sz="10000">
                <a:solidFill>
                  <a:srgbClr val="DCDEE0"/>
                </a:solidFill>
                <a:latin typeface="Gothic725 Blk BT"/>
                <a:ea typeface="Gothic725 Blk BT"/>
                <a:cs typeface="Gothic725 Blk BT"/>
                <a:sym typeface="Gothic725 Blk BT"/>
              </a:defRPr>
            </a:lvl1pPr>
          </a:lstStyle>
          <a:p>
            <a:r>
              <a:t>Baseball “Lifestyle”</a:t>
            </a:r>
          </a:p>
        </p:txBody>
      </p:sp>
      <p:sp>
        <p:nvSpPr>
          <p:cNvPr id="136" name="Shape 136"/>
          <p:cNvSpPr/>
          <p:nvPr/>
        </p:nvSpPr>
        <p:spPr>
          <a:xfrm>
            <a:off x="8095720" y="2874530"/>
            <a:ext cx="8192559" cy="97637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600" indent="-228600" algn="l">
              <a:lnSpc>
                <a:spcPct val="120000"/>
              </a:lnSpc>
              <a:spcBef>
                <a:spcPts val="1200"/>
              </a:spcBef>
              <a:buSzPct val="100000"/>
              <a:buChar char="•"/>
              <a:defRPr sz="6000">
                <a:latin typeface="Gothic725 Blk BT"/>
                <a:ea typeface="Gothic725 Blk BT"/>
                <a:cs typeface="Gothic725 Blk BT"/>
                <a:sym typeface="Gothic725 Blk BT"/>
              </a:defRPr>
            </a:pPr>
            <a:r>
              <a:t>Arrive at 5 pm </a:t>
            </a:r>
          </a:p>
          <a:p>
            <a:pPr marL="228600" indent="-228600" algn="l">
              <a:lnSpc>
                <a:spcPct val="120000"/>
              </a:lnSpc>
              <a:spcBef>
                <a:spcPts val="1200"/>
              </a:spcBef>
              <a:buSzPct val="100000"/>
              <a:buChar char="•"/>
              <a:defRPr sz="6000">
                <a:latin typeface="Gothic725 Blk BT"/>
                <a:ea typeface="Gothic725 Blk BT"/>
                <a:cs typeface="Gothic725 Blk BT"/>
                <a:sym typeface="Gothic725 Blk BT"/>
              </a:defRPr>
            </a:pPr>
            <a:r>
              <a:t>Pre event meal</a:t>
            </a:r>
          </a:p>
          <a:p>
            <a:pPr marL="228600" indent="-228600" algn="l">
              <a:lnSpc>
                <a:spcPct val="120000"/>
              </a:lnSpc>
              <a:spcBef>
                <a:spcPts val="1200"/>
              </a:spcBef>
              <a:buSzPct val="100000"/>
              <a:buChar char="•"/>
              <a:defRPr sz="6000">
                <a:latin typeface="Gothic725 Blk BT"/>
                <a:ea typeface="Gothic725 Blk BT"/>
                <a:cs typeface="Gothic725 Blk BT"/>
                <a:sym typeface="Gothic725 Blk BT"/>
              </a:defRPr>
            </a:pPr>
            <a:r>
              <a:t>Warm up / Video </a:t>
            </a:r>
          </a:p>
          <a:p>
            <a:pPr marL="228600" indent="-228600" algn="l">
              <a:lnSpc>
                <a:spcPct val="120000"/>
              </a:lnSpc>
              <a:spcBef>
                <a:spcPts val="1200"/>
              </a:spcBef>
              <a:buSzPct val="100000"/>
              <a:buChar char="•"/>
              <a:defRPr sz="6000">
                <a:latin typeface="Gothic725 Blk BT"/>
                <a:ea typeface="Gothic725 Blk BT"/>
                <a:cs typeface="Gothic725 Blk BT"/>
                <a:sym typeface="Gothic725 Blk BT"/>
              </a:defRPr>
            </a:pPr>
            <a:r>
              <a:t>Start at 8 pm</a:t>
            </a:r>
          </a:p>
          <a:p>
            <a:pPr marL="228600" indent="-228600" algn="l">
              <a:lnSpc>
                <a:spcPct val="120000"/>
              </a:lnSpc>
              <a:spcBef>
                <a:spcPts val="1200"/>
              </a:spcBef>
              <a:buSzPct val="100000"/>
              <a:buChar char="•"/>
              <a:defRPr sz="6000">
                <a:latin typeface="Gothic725 Blk BT"/>
                <a:ea typeface="Gothic725 Blk BT"/>
                <a:cs typeface="Gothic725 Blk BT"/>
                <a:sym typeface="Gothic725 Blk BT"/>
              </a:defRPr>
            </a:pPr>
            <a:r>
              <a:t>End at 11 pm</a:t>
            </a:r>
          </a:p>
          <a:p>
            <a:pPr marL="228600" indent="-228600" algn="l">
              <a:lnSpc>
                <a:spcPct val="120000"/>
              </a:lnSpc>
              <a:spcBef>
                <a:spcPts val="1200"/>
              </a:spcBef>
              <a:buSzPct val="100000"/>
              <a:buChar char="•"/>
              <a:defRPr sz="6000">
                <a:latin typeface="Gothic725 Blk BT"/>
                <a:ea typeface="Gothic725 Blk BT"/>
                <a:cs typeface="Gothic725 Blk BT"/>
                <a:sym typeface="Gothic725 Blk BT"/>
              </a:defRPr>
            </a:pPr>
            <a:r>
              <a:t>Post-event meal</a:t>
            </a:r>
          </a:p>
          <a:p>
            <a:pPr marL="228600" indent="-228600" algn="l">
              <a:lnSpc>
                <a:spcPct val="120000"/>
              </a:lnSpc>
              <a:spcBef>
                <a:spcPts val="1200"/>
              </a:spcBef>
              <a:buSzPct val="100000"/>
              <a:buChar char="•"/>
              <a:defRPr sz="6000">
                <a:latin typeface="Gothic725 Blk BT"/>
                <a:ea typeface="Gothic725 Blk BT"/>
                <a:cs typeface="Gothic725 Blk BT"/>
                <a:sym typeface="Gothic725 Blk BT"/>
              </a:defRPr>
            </a:pPr>
            <a:r>
              <a:t>Recovery / Unwind</a:t>
            </a:r>
          </a:p>
          <a:p>
            <a:pPr marL="228600" indent="-228600" algn="l">
              <a:lnSpc>
                <a:spcPct val="120000"/>
              </a:lnSpc>
              <a:spcBef>
                <a:spcPts val="1200"/>
              </a:spcBef>
              <a:buSzPct val="100000"/>
              <a:buChar char="•"/>
              <a:defRPr sz="6000">
                <a:latin typeface="Gothic725 Blk BT"/>
                <a:ea typeface="Gothic725 Blk BT"/>
                <a:cs typeface="Gothic725 Blk BT"/>
                <a:sym typeface="Gothic725 Blk BT"/>
              </a:defRPr>
            </a:pPr>
            <a:r>
              <a:t>Travel to new city</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boston_aerial_drone_photography.jpg"/>
          <p:cNvPicPr>
            <a:picLocks noChangeAspect="1"/>
          </p:cNvPicPr>
          <p:nvPr/>
        </p:nvPicPr>
        <p:blipFill>
          <a:blip r:embed="rId2">
            <a:alphaModFix amt="79846"/>
            <a:extLst/>
          </a:blip>
          <a:stretch>
            <a:fillRect/>
          </a:stretch>
        </p:blipFill>
        <p:spPr>
          <a:xfrm>
            <a:off x="-92597" y="-1351354"/>
            <a:ext cx="24497665" cy="16331778"/>
          </a:xfrm>
          <a:prstGeom prst="rect">
            <a:avLst/>
          </a:prstGeom>
          <a:ln w="12700">
            <a:miter lim="400000"/>
          </a:ln>
        </p:spPr>
      </p:pic>
      <p:sp>
        <p:nvSpPr>
          <p:cNvPr id="283" name="Shape 283"/>
          <p:cNvSpPr>
            <a:spLocks noGrp="1"/>
          </p:cNvSpPr>
          <p:nvPr>
            <p:ph type="body" sz="half" idx="1"/>
          </p:nvPr>
        </p:nvSpPr>
        <p:spPr>
          <a:xfrm>
            <a:off x="652283" y="9232370"/>
            <a:ext cx="23497978" cy="3754968"/>
          </a:xfrm>
          <a:prstGeom prst="rect">
            <a:avLst/>
          </a:prstGeom>
          <a:effectLst>
            <a:outerShdw blurRad="38100" dist="52352" dir="1800000" rotWithShape="0">
              <a:srgbClr val="000000">
                <a:alpha val="76475"/>
              </a:srgbClr>
            </a:outerShdw>
          </a:effectLst>
        </p:spPr>
        <p:txBody>
          <a:bodyPr anchor="b"/>
          <a:lstStyle/>
          <a:p>
            <a:pPr marL="0" indent="0" algn="ctr" defTabSz="914400">
              <a:spcBef>
                <a:spcPts val="1200"/>
              </a:spcBef>
              <a:buSzTx/>
              <a:buFont typeface="Arial"/>
              <a:buNone/>
              <a:defRPr sz="8000">
                <a:solidFill>
                  <a:srgbClr val="FFC000"/>
                </a:solidFill>
                <a:latin typeface="Gothic725 Blk BT"/>
                <a:ea typeface="Gothic725 Blk BT"/>
                <a:cs typeface="Gothic725 Blk BT"/>
                <a:sym typeface="Gothic725 Blk BT"/>
              </a:defRPr>
            </a:pPr>
            <a:r>
              <a:rPr dirty="0">
                <a:solidFill>
                  <a:srgbClr val="FFFB00"/>
                </a:solidFill>
              </a:rPr>
              <a:t>U.S. Council of Mayors </a:t>
            </a:r>
            <a:r>
              <a:rPr dirty="0">
                <a:solidFill>
                  <a:srgbClr val="FFFFFF"/>
                </a:solidFill>
              </a:rPr>
              <a:t>–</a:t>
            </a:r>
            <a:r>
              <a:rPr dirty="0"/>
              <a:t> </a:t>
            </a:r>
            <a:r>
              <a:rPr dirty="0">
                <a:solidFill>
                  <a:srgbClr val="FFFFFF"/>
                </a:solidFill>
              </a:rPr>
              <a:t>2017 AATA initiative </a:t>
            </a:r>
            <a:endParaRPr lang="en-US" dirty="0" smtClean="0">
              <a:solidFill>
                <a:srgbClr val="FFFFFF"/>
              </a:solidFill>
            </a:endParaRPr>
          </a:p>
          <a:p>
            <a:pPr marL="0" indent="0" algn="ctr" defTabSz="914400">
              <a:spcBef>
                <a:spcPts val="1200"/>
              </a:spcBef>
              <a:buSzTx/>
              <a:buFont typeface="Arial"/>
              <a:buNone/>
              <a:defRPr sz="8000">
                <a:solidFill>
                  <a:srgbClr val="FFC000"/>
                </a:solidFill>
                <a:latin typeface="Gothic725 Blk BT"/>
                <a:ea typeface="Gothic725 Blk BT"/>
                <a:cs typeface="Gothic725 Blk BT"/>
                <a:sym typeface="Gothic725 Blk BT"/>
              </a:defRPr>
            </a:pPr>
            <a:r>
              <a:rPr dirty="0" smtClean="0">
                <a:solidFill>
                  <a:srgbClr val="FFFFFF"/>
                </a:solidFill>
              </a:rPr>
              <a:t>City </a:t>
            </a:r>
            <a:r>
              <a:rPr dirty="0">
                <a:solidFill>
                  <a:srgbClr val="FFFFFF"/>
                </a:solidFill>
              </a:rPr>
              <a:t>of Boston has ongoing template program</a:t>
            </a:r>
          </a:p>
        </p:txBody>
      </p:sp>
      <p:sp>
        <p:nvSpPr>
          <p:cNvPr id="284" name="Shape 284"/>
          <p:cNvSpPr/>
          <p:nvPr/>
        </p:nvSpPr>
        <p:spPr>
          <a:xfrm>
            <a:off x="1689100" y="355600"/>
            <a:ext cx="21005800" cy="2286000"/>
          </a:xfrm>
          <a:prstGeom prst="rect">
            <a:avLst/>
          </a:prstGeom>
          <a:ln w="12700">
            <a:miter lim="400000"/>
          </a:ln>
          <a:effectLst>
            <a:outerShdw blurRad="381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lvl1pPr defTabSz="914400">
              <a:defRPr sz="10000">
                <a:solidFill>
                  <a:srgbClr val="FFFF00"/>
                </a:solidFill>
                <a:latin typeface="Gothic725 Blk BT"/>
                <a:ea typeface="Gothic725 Blk BT"/>
                <a:cs typeface="Gothic725 Blk BT"/>
                <a:sym typeface="Gothic725 Blk BT"/>
              </a:defRPr>
            </a:lvl1pPr>
          </a:lstStyle>
          <a:p>
            <a:r>
              <a:rPr dirty="0"/>
              <a:t>OPPORTUNITIES   </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62" y="0"/>
            <a:ext cx="24381138" cy="15455900"/>
          </a:xfrm>
          <a:prstGeom prst="rect">
            <a:avLst/>
          </a:prstGeom>
        </p:spPr>
      </p:pic>
      <p:sp>
        <p:nvSpPr>
          <p:cNvPr id="293" name="Shape 293"/>
          <p:cNvSpPr>
            <a:spLocks noGrp="1"/>
          </p:cNvSpPr>
          <p:nvPr>
            <p:ph type="title"/>
          </p:nvPr>
        </p:nvSpPr>
        <p:spPr>
          <a:xfrm>
            <a:off x="1689100" y="723900"/>
            <a:ext cx="21005800" cy="2286000"/>
          </a:xfrm>
          <a:prstGeom prst="rect">
            <a:avLst/>
          </a:prstGeom>
          <a:effectLst>
            <a:outerShdw blurRad="38100" dist="52352" dir="1800000" rotWithShape="0">
              <a:srgbClr val="000000">
                <a:alpha val="76475"/>
              </a:srgbClr>
            </a:outerShdw>
          </a:effectLst>
        </p:spPr>
        <p:txBody>
          <a:bodyPr/>
          <a:lstStyle/>
          <a:p>
            <a:pPr defTabSz="722376">
              <a:defRPr sz="7900">
                <a:solidFill>
                  <a:srgbClr val="FFFF00"/>
                </a:solidFill>
                <a:latin typeface="Gothic725 Blk BT"/>
                <a:ea typeface="Gothic725 Blk BT"/>
                <a:cs typeface="Gothic725 Blk BT"/>
                <a:sym typeface="Gothic725 Blk BT"/>
              </a:defRPr>
            </a:pPr>
            <a:r>
              <a:t>National Association of Schools of Music </a:t>
            </a:r>
            <a:r>
              <a:rPr sz="6320"/>
              <a:t>(NASM) Standard - Nov 2011</a:t>
            </a:r>
          </a:p>
        </p:txBody>
      </p:sp>
      <p:sp>
        <p:nvSpPr>
          <p:cNvPr id="294" name="Shape 294"/>
          <p:cNvSpPr>
            <a:spLocks noGrp="1"/>
          </p:cNvSpPr>
          <p:nvPr>
            <p:ph type="body" idx="1"/>
          </p:nvPr>
        </p:nvSpPr>
        <p:spPr>
          <a:xfrm>
            <a:off x="1689100" y="3149600"/>
            <a:ext cx="21005800" cy="9970625"/>
          </a:xfrm>
          <a:prstGeom prst="rect">
            <a:avLst/>
          </a:prstGeom>
          <a:effectLst>
            <a:outerShdw blurRad="38100" dist="52352" dir="1800000" rotWithShape="0">
              <a:srgbClr val="000000">
                <a:alpha val="76475"/>
              </a:srgbClr>
            </a:outerShdw>
          </a:effectLst>
        </p:spPr>
        <p:txBody>
          <a:bodyPr/>
          <a:lstStyle/>
          <a:p>
            <a:pPr marL="342900" indent="-342900" defTabSz="914400">
              <a:spcBef>
                <a:spcPts val="2400"/>
              </a:spcBef>
              <a:buSzTx/>
              <a:buNone/>
              <a:defRPr sz="5400">
                <a:latin typeface="Gothic725 Blk BT"/>
                <a:ea typeface="Gothic725 Blk BT"/>
                <a:cs typeface="Gothic725 Blk BT"/>
                <a:sym typeface="Gothic725 Blk BT"/>
              </a:defRPr>
            </a:pPr>
            <a:r>
              <a:rPr dirty="0"/>
              <a:t>“It is the </a:t>
            </a:r>
            <a:r>
              <a:rPr dirty="0">
                <a:solidFill>
                  <a:srgbClr val="FFC000"/>
                </a:solidFill>
              </a:rPr>
              <a:t>obligation of the institution </a:t>
            </a:r>
            <a:r>
              <a:rPr dirty="0"/>
              <a:t>that all students in music programs be </a:t>
            </a:r>
            <a:r>
              <a:rPr dirty="0">
                <a:solidFill>
                  <a:srgbClr val="FFC000"/>
                </a:solidFill>
              </a:rPr>
              <a:t>fully apprised of health and safety issues</a:t>
            </a:r>
            <a:r>
              <a:rPr dirty="0"/>
              <a:t>, hazards, and procedures inherent in practice, performance, teaching and listening.</a:t>
            </a:r>
          </a:p>
          <a:p>
            <a:pPr marL="342900" indent="-342900" defTabSz="914400">
              <a:spcBef>
                <a:spcPts val="2400"/>
              </a:spcBef>
              <a:buSzTx/>
              <a:buNone/>
              <a:defRPr sz="5400">
                <a:latin typeface="Gothic725 Blk BT"/>
                <a:ea typeface="Gothic725 Blk BT"/>
                <a:cs typeface="Gothic725 Blk BT"/>
                <a:sym typeface="Gothic725 Blk BT"/>
              </a:defRPr>
            </a:pPr>
            <a:r>
              <a:rPr dirty="0"/>
              <a:t>Music program policies, protocols, and operations must reflect attention to injury prevention and to the relationships among musicians’ health.</a:t>
            </a:r>
          </a:p>
          <a:p>
            <a:pPr marL="342900" indent="-342900" defTabSz="914400">
              <a:spcBef>
                <a:spcPts val="2400"/>
              </a:spcBef>
              <a:buSzTx/>
              <a:buNone/>
              <a:defRPr sz="5400">
                <a:latin typeface="Gothic725 Blk BT"/>
                <a:ea typeface="Gothic725 Blk BT"/>
                <a:cs typeface="Gothic725 Blk BT"/>
                <a:sym typeface="Gothic725 Blk BT"/>
              </a:defRPr>
            </a:pPr>
            <a:r>
              <a:rPr dirty="0"/>
              <a:t>Specific methods for addressing these issues are the prerogative of the institution. Existing resources prepared for NASM include:</a:t>
            </a:r>
          </a:p>
          <a:p>
            <a:pPr marL="342900" indent="-342900" algn="ctr" defTabSz="914400">
              <a:spcBef>
                <a:spcPts val="1200"/>
              </a:spcBef>
              <a:buSzTx/>
              <a:buFont typeface="Arial"/>
              <a:buNone/>
              <a:defRPr sz="5400">
                <a:solidFill>
                  <a:srgbClr val="FFFB00"/>
                </a:solidFill>
                <a:latin typeface="Gothic725 Blk BT"/>
                <a:ea typeface="Gothic725 Blk BT"/>
                <a:cs typeface="Gothic725 Blk BT"/>
                <a:sym typeface="Gothic725 Blk BT"/>
              </a:defRPr>
            </a:pPr>
            <a:r>
              <a:rPr dirty="0">
                <a:solidFill>
                  <a:srgbClr val="C00000"/>
                </a:solidFill>
              </a:rPr>
              <a:t>Hearing / Musculoskeletal / Mental health</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62" y="0"/>
            <a:ext cx="24381138" cy="15455900"/>
          </a:xfrm>
          <a:prstGeom prst="rect">
            <a:avLst/>
          </a:prstGeom>
        </p:spPr>
      </p:pic>
      <p:sp>
        <p:nvSpPr>
          <p:cNvPr id="297" name="Shape 297"/>
          <p:cNvSpPr>
            <a:spLocks noGrp="1"/>
          </p:cNvSpPr>
          <p:nvPr>
            <p:ph type="title"/>
          </p:nvPr>
        </p:nvSpPr>
        <p:spPr>
          <a:prstGeom prst="rect">
            <a:avLst/>
          </a:prstGeom>
        </p:spPr>
        <p:txBody>
          <a:bodyPr/>
          <a:lstStyle>
            <a:lvl1pPr defTabSz="914400">
              <a:defRPr sz="10000">
                <a:solidFill>
                  <a:srgbClr val="FFFF00"/>
                </a:solidFill>
                <a:latin typeface="Gothic725 Blk BT"/>
                <a:ea typeface="Gothic725 Blk BT"/>
                <a:cs typeface="Gothic725 Blk BT"/>
                <a:sym typeface="Gothic725 Blk BT"/>
              </a:defRPr>
            </a:lvl1pPr>
          </a:lstStyle>
          <a:p>
            <a:r>
              <a:t>OPPORTUNITY</a:t>
            </a:r>
          </a:p>
        </p:txBody>
      </p:sp>
      <p:sp>
        <p:nvSpPr>
          <p:cNvPr id="298" name="Shape 298"/>
          <p:cNvSpPr>
            <a:spLocks noGrp="1"/>
          </p:cNvSpPr>
          <p:nvPr>
            <p:ph type="body" idx="1"/>
          </p:nvPr>
        </p:nvSpPr>
        <p:spPr>
          <a:xfrm>
            <a:off x="1689100" y="3310433"/>
            <a:ext cx="21005800" cy="9135567"/>
          </a:xfrm>
          <a:prstGeom prst="rect">
            <a:avLst/>
          </a:prstGeom>
        </p:spPr>
        <p:txBody>
          <a:bodyPr/>
          <a:lstStyle/>
          <a:p>
            <a:pPr marL="342900" indent="-342900" defTabSz="914400">
              <a:lnSpc>
                <a:spcPct val="110000"/>
              </a:lnSpc>
              <a:spcBef>
                <a:spcPts val="800"/>
              </a:spcBef>
              <a:buSzPct val="100000"/>
              <a:buFont typeface="Arial"/>
              <a:defRPr sz="5400">
                <a:latin typeface="Gothic725 Blk BT"/>
                <a:ea typeface="Gothic725 Blk BT"/>
                <a:cs typeface="Gothic725 Blk BT"/>
                <a:sym typeface="Gothic725 Blk BT"/>
              </a:defRPr>
            </a:pPr>
            <a:r>
              <a:t>To address health and safety issues </a:t>
            </a:r>
          </a:p>
          <a:p>
            <a:pPr marL="342900" indent="-342900" defTabSz="914400">
              <a:lnSpc>
                <a:spcPct val="110000"/>
              </a:lnSpc>
              <a:spcBef>
                <a:spcPts val="800"/>
              </a:spcBef>
              <a:buSzTx/>
              <a:buFont typeface="Arial"/>
              <a:buNone/>
              <a:defRPr sz="5400">
                <a:latin typeface="Gothic725 Blk BT"/>
                <a:ea typeface="Gothic725 Blk BT"/>
                <a:cs typeface="Gothic725 Blk BT"/>
                <a:sym typeface="Gothic725 Blk BT"/>
              </a:defRPr>
            </a:pPr>
            <a:r>
              <a:t>    (including applying EXERCISE IS MEDICINE® concepts)</a:t>
            </a:r>
          </a:p>
          <a:p>
            <a:pPr marL="342900" indent="-342900" defTabSz="914400">
              <a:lnSpc>
                <a:spcPct val="110000"/>
              </a:lnSpc>
              <a:spcBef>
                <a:spcPts val="800"/>
              </a:spcBef>
              <a:buSzPct val="100000"/>
              <a:buFont typeface="Arial"/>
              <a:defRPr sz="5400">
                <a:latin typeface="Gothic725 Blk BT"/>
                <a:ea typeface="Gothic725 Blk BT"/>
                <a:cs typeface="Gothic725 Blk BT"/>
                <a:sym typeface="Gothic725 Blk BT"/>
              </a:defRPr>
            </a:pPr>
            <a:r>
              <a:t>In 644 schools of music nationwide </a:t>
            </a:r>
          </a:p>
          <a:p>
            <a:pPr marL="342900" indent="-342900" defTabSz="914400">
              <a:lnSpc>
                <a:spcPct val="110000"/>
              </a:lnSpc>
              <a:spcBef>
                <a:spcPts val="800"/>
              </a:spcBef>
              <a:buSzTx/>
              <a:buFont typeface="Arial"/>
              <a:buNone/>
              <a:defRPr sz="5400">
                <a:latin typeface="Gothic725 Blk BT"/>
                <a:ea typeface="Gothic725 Blk BT"/>
                <a:cs typeface="Gothic725 Blk BT"/>
                <a:sym typeface="Gothic725 Blk BT"/>
              </a:defRPr>
            </a:pPr>
            <a:r>
              <a:t>    (100,000 music students annually)</a:t>
            </a:r>
          </a:p>
          <a:p>
            <a:pPr marL="342900" indent="-342900" defTabSz="914400">
              <a:lnSpc>
                <a:spcPct val="110000"/>
              </a:lnSpc>
              <a:spcBef>
                <a:spcPts val="800"/>
              </a:spcBef>
              <a:buSzPct val="100000"/>
              <a:buFont typeface="Arial"/>
              <a:defRPr sz="5400">
                <a:latin typeface="Gothic725 Blk BT"/>
                <a:ea typeface="Gothic725 Blk BT"/>
                <a:cs typeface="Gothic725 Blk BT"/>
                <a:sym typeface="Gothic725 Blk BT"/>
              </a:defRPr>
            </a:pPr>
            <a:r>
              <a:t>Who then impact a new generation of musicians </a:t>
            </a:r>
          </a:p>
          <a:p>
            <a:pPr marL="342900" indent="-342900" defTabSz="914400">
              <a:lnSpc>
                <a:spcPct val="110000"/>
              </a:lnSpc>
              <a:spcBef>
                <a:spcPts val="800"/>
              </a:spcBef>
              <a:buSzTx/>
              <a:buFont typeface="Arial"/>
              <a:buNone/>
              <a:defRPr sz="5400">
                <a:latin typeface="Gothic725 Blk BT"/>
                <a:ea typeface="Gothic725 Blk BT"/>
                <a:cs typeface="Gothic725 Blk BT"/>
                <a:sym typeface="Gothic725 Blk BT"/>
              </a:defRPr>
            </a:pPr>
            <a:r>
              <a:t>    (through teaching)  </a:t>
            </a:r>
          </a:p>
          <a:p>
            <a:pPr marL="342900" indent="-342900" defTabSz="914400">
              <a:lnSpc>
                <a:spcPct val="110000"/>
              </a:lnSpc>
              <a:spcBef>
                <a:spcPts val="800"/>
              </a:spcBef>
              <a:buSzPct val="100000"/>
              <a:buFont typeface="Arial"/>
              <a:defRPr sz="5400">
                <a:latin typeface="Gothic725 Blk BT"/>
                <a:ea typeface="Gothic725 Blk BT"/>
                <a:cs typeface="Gothic725 Blk BT"/>
                <a:sym typeface="Gothic725 Blk BT"/>
              </a:defRPr>
            </a:pPr>
            <a:r>
              <a:t>Or the professional performing arts community </a:t>
            </a:r>
          </a:p>
          <a:p>
            <a:pPr marL="342900" indent="-342900" defTabSz="914400">
              <a:lnSpc>
                <a:spcPct val="110000"/>
              </a:lnSpc>
              <a:spcBef>
                <a:spcPts val="800"/>
              </a:spcBef>
              <a:buSzTx/>
              <a:buFont typeface="Arial"/>
              <a:buNone/>
              <a:defRPr sz="5400">
                <a:latin typeface="Gothic725 Blk BT"/>
                <a:ea typeface="Gothic725 Blk BT"/>
                <a:cs typeface="Gothic725 Blk BT"/>
                <a:sym typeface="Gothic725 Blk BT"/>
              </a:defRPr>
            </a:pPr>
            <a:r>
              <a:t>    (through performing)</a:t>
            </a:r>
          </a:p>
        </p:txBody>
      </p:sp>
      <p:sp>
        <p:nvSpPr>
          <p:cNvPr id="299" name="Shape 299"/>
          <p:cNvSpPr/>
          <p:nvPr/>
        </p:nvSpPr>
        <p:spPr>
          <a:xfrm>
            <a:off x="1689100" y="1263650"/>
            <a:ext cx="21005800" cy="2286000"/>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lvl1pPr defTabSz="914400">
              <a:defRPr sz="4800">
                <a:latin typeface="Gothic725 Blk BT"/>
                <a:ea typeface="Gothic725 Blk BT"/>
                <a:cs typeface="Gothic725 Blk BT"/>
                <a:sym typeface="Gothic725 Blk BT"/>
              </a:defRPr>
            </a:lvl1pPr>
          </a:lstStyle>
          <a:p>
            <a:r>
              <a:t>(Contact your local NASM school)</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flipH="1">
            <a:off x="15943959" y="0"/>
            <a:ext cx="8440042" cy="1371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438399" y="-1612189"/>
            <a:ext cx="11375158" cy="16725189"/>
          </a:xfrm>
          <a:prstGeom prst="rect">
            <a:avLst/>
          </a:prstGeom>
        </p:spPr>
      </p:pic>
      <p:sp>
        <p:nvSpPr>
          <p:cNvPr id="303" name="Shape 303"/>
          <p:cNvSpPr/>
          <p:nvPr/>
        </p:nvSpPr>
        <p:spPr>
          <a:xfrm>
            <a:off x="8719608" y="-207699"/>
            <a:ext cx="7745281" cy="14443341"/>
          </a:xfrm>
          <a:prstGeom prst="rect">
            <a:avLst/>
          </a:prstGeom>
          <a:solidFill>
            <a:srgbClr val="FFFFFF"/>
          </a:solidFill>
          <a:ln w="12700">
            <a:miter lim="400000"/>
          </a:ln>
        </p:spPr>
        <p:txBody>
          <a:bodyPr lIns="50800" tIns="50800" rIns="50800" bIns="50800" anchor="ctr"/>
          <a:lstStyle/>
          <a:p>
            <a:pPr>
              <a:defRPr sz="3600"/>
            </a:pPr>
            <a:endParaRPr/>
          </a:p>
        </p:txBody>
      </p:sp>
      <p:sp>
        <p:nvSpPr>
          <p:cNvPr id="304" name="Shape 304"/>
          <p:cNvSpPr>
            <a:spLocks noGrp="1"/>
          </p:cNvSpPr>
          <p:nvPr>
            <p:ph type="body" sz="half" idx="1"/>
          </p:nvPr>
        </p:nvSpPr>
        <p:spPr>
          <a:xfrm>
            <a:off x="5689600" y="3118990"/>
            <a:ext cx="13055600" cy="9357621"/>
          </a:xfrm>
          <a:prstGeom prst="rect">
            <a:avLst/>
          </a:prstGeom>
          <a:effectLst>
            <a:outerShdw blurRad="25400" dist="26952" dir="1800000" rotWithShape="0">
              <a:srgbClr val="000000">
                <a:alpha val="53992"/>
              </a:srgbClr>
            </a:outerShdw>
          </a:effectLst>
        </p:spPr>
        <p:txBody>
          <a:bodyPr anchor="t">
            <a:normAutofit fontScale="92500" lnSpcReduction="10000"/>
          </a:bodyPr>
          <a:lstStyle/>
          <a:p>
            <a:pPr marL="0" indent="0" algn="ctr">
              <a:buSzTx/>
              <a:buNone/>
              <a:defRPr sz="6200">
                <a:solidFill>
                  <a:srgbClr val="C4682F"/>
                </a:solidFill>
                <a:latin typeface="Gothic725 Blk BT"/>
                <a:ea typeface="Gothic725 Blk BT"/>
                <a:cs typeface="Gothic725 Blk BT"/>
                <a:sym typeface="Gothic725 Blk BT"/>
              </a:defRPr>
            </a:pPr>
            <a:r>
              <a:rPr b="1" dirty="0"/>
              <a:t>Performing Arts Pre-Participation Physical Exam</a:t>
            </a:r>
          </a:p>
          <a:p>
            <a:pPr marL="0" indent="0" algn="ctr">
              <a:buSzTx/>
              <a:buNone/>
              <a:defRPr>
                <a:solidFill>
                  <a:srgbClr val="C4682F"/>
                </a:solidFill>
                <a:latin typeface="Gothic725 Blk BT"/>
                <a:ea typeface="Gothic725 Blk BT"/>
                <a:cs typeface="Gothic725 Blk BT"/>
                <a:sym typeface="Gothic725 Blk BT"/>
              </a:defRPr>
            </a:pPr>
            <a:r>
              <a:rPr sz="4800" i="1" dirty="0"/>
              <a:t>PAMA: DIVA exam (Dancer, Instrumentalist, Vocalist, Actor)</a:t>
            </a:r>
          </a:p>
          <a:p>
            <a:pPr marL="0" indent="0" algn="ctr">
              <a:buSzTx/>
              <a:buNone/>
              <a:defRPr>
                <a:solidFill>
                  <a:srgbClr val="C4682F"/>
                </a:solidFill>
                <a:latin typeface="Gothic725 Blk BT"/>
                <a:ea typeface="Gothic725 Blk BT"/>
                <a:cs typeface="Gothic725 Blk BT"/>
                <a:sym typeface="Gothic725 Blk BT"/>
              </a:defRPr>
            </a:pPr>
            <a:r>
              <a:rPr sz="4800" i="1" dirty="0"/>
              <a:t>Similar to sports medicine </a:t>
            </a:r>
            <a:r>
              <a:rPr sz="4800" i="1" dirty="0" smtClean="0"/>
              <a:t>PPE</a:t>
            </a:r>
            <a:endParaRPr lang="en-US" sz="4800" i="1" dirty="0" smtClean="0"/>
          </a:p>
          <a:p>
            <a:pPr marL="0" indent="0" algn="ctr">
              <a:buSzTx/>
              <a:buNone/>
              <a:defRPr>
                <a:solidFill>
                  <a:srgbClr val="C4682F"/>
                </a:solidFill>
                <a:latin typeface="Gothic725 Blk BT"/>
                <a:ea typeface="Gothic725 Blk BT"/>
                <a:cs typeface="Gothic725 Blk BT"/>
                <a:sym typeface="Gothic725 Blk BT"/>
              </a:defRPr>
            </a:pPr>
            <a:r>
              <a:rPr lang="en-US" sz="4800" i="1" dirty="0"/>
              <a:t>Goal: catch problems before they interfere with activity or affect health</a:t>
            </a:r>
          </a:p>
          <a:p>
            <a:pPr marL="0" indent="0" algn="ctr">
              <a:buSzTx/>
              <a:buNone/>
              <a:defRPr>
                <a:solidFill>
                  <a:srgbClr val="C4682F"/>
                </a:solidFill>
                <a:latin typeface="Gothic725 Blk BT"/>
                <a:ea typeface="Gothic725 Blk BT"/>
                <a:cs typeface="Gothic725 Blk BT"/>
                <a:sym typeface="Gothic725 Blk BT"/>
              </a:defRPr>
            </a:pPr>
            <a:r>
              <a:rPr lang="en-US" sz="6000" b="1" dirty="0" smtClean="0"/>
              <a:t>Performing Arts Wellness Certification </a:t>
            </a:r>
          </a:p>
          <a:p>
            <a:pPr marL="0" indent="0" algn="ctr">
              <a:buSzTx/>
              <a:buNone/>
              <a:defRPr>
                <a:solidFill>
                  <a:srgbClr val="C4682F"/>
                </a:solidFill>
                <a:latin typeface="Gothic725 Blk BT"/>
                <a:ea typeface="Gothic725 Blk BT"/>
                <a:cs typeface="Gothic725 Blk BT"/>
                <a:sym typeface="Gothic725 Blk BT"/>
              </a:defRPr>
            </a:pPr>
            <a:endParaRPr lang="en-US" sz="6000" b="1" dirty="0" smtClean="0"/>
          </a:p>
          <a:p>
            <a:pPr marL="0" indent="0" algn="ctr">
              <a:buSzTx/>
              <a:buNone/>
              <a:defRPr>
                <a:solidFill>
                  <a:srgbClr val="C4682F"/>
                </a:solidFill>
                <a:latin typeface="Gothic725 Blk BT"/>
                <a:ea typeface="Gothic725 Blk BT"/>
                <a:cs typeface="Gothic725 Blk BT"/>
                <a:sym typeface="Gothic725 Blk BT"/>
              </a:defRPr>
            </a:pPr>
            <a:endParaRPr lang="en-US" sz="6000" b="1" dirty="0" smtClean="0"/>
          </a:p>
        </p:txBody>
      </p:sp>
      <p:sp>
        <p:nvSpPr>
          <p:cNvPr id="305" name="Shape 305"/>
          <p:cNvSpPr>
            <a:spLocks noGrp="1"/>
          </p:cNvSpPr>
          <p:nvPr>
            <p:ph type="title"/>
          </p:nvPr>
        </p:nvSpPr>
        <p:spPr>
          <a:xfrm>
            <a:off x="1689100" y="355600"/>
            <a:ext cx="21005801" cy="2286000"/>
          </a:xfrm>
          <a:prstGeom prst="rect">
            <a:avLst/>
          </a:prstGeom>
          <a:effectLst>
            <a:outerShdw blurRad="25400" dist="39652" dir="1800000" rotWithShape="0">
              <a:srgbClr val="000000">
                <a:alpha val="53992"/>
              </a:srgbClr>
            </a:outerShdw>
          </a:effectLst>
        </p:spPr>
        <p:txBody>
          <a:bodyPr/>
          <a:lstStyle>
            <a:lvl1pPr defTabSz="914400">
              <a:defRPr sz="10000">
                <a:solidFill>
                  <a:srgbClr val="000000"/>
                </a:solidFill>
                <a:latin typeface="Gothic725 Blk BT"/>
                <a:ea typeface="Gothic725 Blk BT"/>
                <a:cs typeface="Gothic725 Blk BT"/>
                <a:sym typeface="Gothic725 Blk BT"/>
              </a:defRPr>
            </a:lvl1pPr>
          </a:lstStyle>
          <a:p>
            <a:r>
              <a:rPr lang="en-US" dirty="0" smtClean="0"/>
              <a:t>DEVELOPING RESOURCES</a:t>
            </a:r>
            <a:endParaRPr dirty="0"/>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png"/>
          <p:cNvPicPr>
            <a:picLocks noChangeAspect="1"/>
          </p:cNvPicPr>
          <p:nvPr/>
        </p:nvPicPr>
        <p:blipFill>
          <a:blip r:embed="rId3" cstate="email">
            <a:alphaModFix amt="84792"/>
            <a:extLst>
              <a:ext uri="{28A0092B-C50C-407E-A947-70E740481C1C}">
                <a14:useLocalDpi xmlns:a14="http://schemas.microsoft.com/office/drawing/2010/main" xmlns=""/>
              </a:ext>
            </a:extLst>
          </a:blip>
          <a:srcRect/>
          <a:stretch>
            <a:fillRect/>
          </a:stretch>
        </p:blipFill>
        <p:spPr>
          <a:xfrm>
            <a:off x="4762" y="-263267"/>
            <a:ext cx="24374636" cy="14899843"/>
          </a:xfrm>
          <a:prstGeom prst="rect">
            <a:avLst/>
          </a:prstGeom>
          <a:ln w="12700">
            <a:miter lim="400000"/>
          </a:ln>
        </p:spPr>
      </p:pic>
      <p:sp>
        <p:nvSpPr>
          <p:cNvPr id="311" name="Shape 311"/>
          <p:cNvSpPr/>
          <p:nvPr/>
        </p:nvSpPr>
        <p:spPr>
          <a:xfrm>
            <a:off x="7167245" y="10010774"/>
            <a:ext cx="467361" cy="2387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a:solidFill>
                  <a:srgbClr val="4F81BD"/>
                </a:solidFill>
                <a:effectLst>
                  <a:outerShdw blurRad="12700" dist="25400" dir="2700000" rotWithShape="0">
                    <a:srgbClr val="000000"/>
                  </a:outerShdw>
                </a:effectLst>
              </a:defRPr>
            </a:pPr>
            <a:endParaRPr/>
          </a:p>
          <a:p>
            <a:pPr>
              <a:defRPr>
                <a:solidFill>
                  <a:srgbClr val="4F81BD"/>
                </a:solidFill>
                <a:effectLst>
                  <a:outerShdw blurRad="12700" dist="25400" dir="2700000" rotWithShape="0">
                    <a:srgbClr val="000000"/>
                  </a:outerShdw>
                </a:effectLst>
              </a:defRPr>
            </a:pPr>
            <a:r>
              <a:t> </a:t>
            </a:r>
          </a:p>
        </p:txBody>
      </p:sp>
      <p:sp>
        <p:nvSpPr>
          <p:cNvPr id="312" name="Shape 312"/>
          <p:cNvSpPr>
            <a:spLocks noGrp="1"/>
          </p:cNvSpPr>
          <p:nvPr>
            <p:ph type="title" idx="4294967295"/>
          </p:nvPr>
        </p:nvSpPr>
        <p:spPr>
          <a:prstGeom prst="rect">
            <a:avLst/>
          </a:prstGeom>
          <a:effectLst>
            <a:outerShdw blurRad="38100" dist="52352" dir="1800000" rotWithShape="0">
              <a:srgbClr val="000000">
                <a:alpha val="76475"/>
              </a:srgbClr>
            </a:outerShdw>
          </a:effectLst>
        </p:spPr>
        <p:txBody>
          <a:bodyPr/>
          <a:lstStyle>
            <a:lvl1pPr>
              <a:defRPr sz="10000">
                <a:latin typeface="Gothic725 Blk BT"/>
                <a:ea typeface="Gothic725 Blk BT"/>
                <a:cs typeface="Gothic725 Blk BT"/>
                <a:sym typeface="Gothic725 Blk BT"/>
              </a:defRPr>
            </a:lvl1pPr>
          </a:lstStyle>
          <a:p>
            <a:r>
              <a:rPr dirty="0">
                <a:solidFill>
                  <a:srgbClr val="FFFF00"/>
                </a:solidFill>
              </a:rPr>
              <a:t>RESOURCES</a:t>
            </a:r>
          </a:p>
        </p:txBody>
      </p:sp>
      <p:sp>
        <p:nvSpPr>
          <p:cNvPr id="313" name="Shape 313"/>
          <p:cNvSpPr/>
          <p:nvPr/>
        </p:nvSpPr>
        <p:spPr>
          <a:xfrm>
            <a:off x="1689100" y="1267883"/>
            <a:ext cx="21005800" cy="2286001"/>
          </a:xfrm>
          <a:prstGeom prst="rect">
            <a:avLst/>
          </a:prstGeom>
          <a:ln w="12700">
            <a:miter lim="400000"/>
          </a:ln>
          <a:effectLst>
            <a:outerShdw blurRad="38100" dist="269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lvl1pPr defTabSz="914400">
              <a:defRPr sz="4800">
                <a:latin typeface="Gothic725 Blk BT"/>
                <a:ea typeface="Gothic725 Blk BT"/>
                <a:cs typeface="Gothic725 Blk BT"/>
                <a:sym typeface="Gothic725 Blk BT"/>
              </a:defRPr>
            </a:lvl1pPr>
          </a:lstStyle>
          <a:p>
            <a:r>
              <a:rPr dirty="0">
                <a:solidFill>
                  <a:srgbClr val="FFFF00"/>
                </a:solidFill>
              </a:rPr>
              <a:t>(www.athletesandthearts.com)</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AthArts-perf-anxiety5.pdf"/>
          <p:cNvPicPr>
            <a:picLocks noChangeAspect="1"/>
          </p:cNvPicPr>
          <p:nvPr/>
        </p:nvPicPr>
        <p:blipFill>
          <a:blip r:embed="rId3">
            <a:extLst/>
          </a:blip>
          <a:stretch>
            <a:fillRect/>
          </a:stretch>
        </p:blipFill>
        <p:spPr>
          <a:xfrm>
            <a:off x="254000" y="2548457"/>
            <a:ext cx="8197667" cy="10608743"/>
          </a:xfrm>
          <a:prstGeom prst="rect">
            <a:avLst/>
          </a:prstGeom>
          <a:ln w="12700">
            <a:miter lim="400000"/>
          </a:ln>
        </p:spPr>
      </p:pic>
      <p:pic>
        <p:nvPicPr>
          <p:cNvPr id="320" name="Performing-Artist-Handout2.pdf"/>
          <p:cNvPicPr>
            <a:picLocks noChangeAspect="1"/>
          </p:cNvPicPr>
          <p:nvPr/>
        </p:nvPicPr>
        <p:blipFill>
          <a:blip r:embed="rId4">
            <a:extLst/>
          </a:blip>
          <a:stretch>
            <a:fillRect/>
          </a:stretch>
        </p:blipFill>
        <p:spPr>
          <a:xfrm>
            <a:off x="8034505" y="2472257"/>
            <a:ext cx="8577095" cy="11099767"/>
          </a:xfrm>
          <a:prstGeom prst="rect">
            <a:avLst/>
          </a:prstGeom>
          <a:ln w="12700">
            <a:miter lim="400000"/>
          </a:ln>
        </p:spPr>
      </p:pic>
      <p:pic>
        <p:nvPicPr>
          <p:cNvPr id="324" name="AthArts-Medical-Professional-handout1.pdf"/>
          <p:cNvPicPr>
            <a:picLocks noChangeAspect="1"/>
          </p:cNvPicPr>
          <p:nvPr/>
        </p:nvPicPr>
        <p:blipFill>
          <a:blip r:embed="rId5">
            <a:extLst/>
          </a:blip>
          <a:stretch>
            <a:fillRect/>
          </a:stretch>
        </p:blipFill>
        <p:spPr>
          <a:xfrm>
            <a:off x="16018210" y="2472257"/>
            <a:ext cx="8619790" cy="11155021"/>
          </a:xfrm>
          <a:prstGeom prst="rect">
            <a:avLst/>
          </a:prstGeom>
          <a:ln w="12700">
            <a:miter lim="400000"/>
          </a:ln>
        </p:spPr>
      </p:pic>
      <p:sp>
        <p:nvSpPr>
          <p:cNvPr id="11" name="Shape 312"/>
          <p:cNvSpPr txBox="1">
            <a:spLocks/>
          </p:cNvSpPr>
          <p:nvPr/>
        </p:nvSpPr>
        <p:spPr>
          <a:xfrm>
            <a:off x="1689100" y="355600"/>
            <a:ext cx="21005800" cy="2286000"/>
          </a:xfrm>
          <a:prstGeom prst="rect">
            <a:avLst/>
          </a:prstGeom>
          <a:noFill/>
          <a:ln w="12700">
            <a:noFill/>
            <a:miter lim="400000"/>
          </a:ln>
          <a:effectLst>
            <a:outerShdw blurRad="38100" dist="52352" dir="1800000" rotWithShape="0">
              <a:srgbClr val="000000">
                <a:alpha val="76475"/>
              </a:srgbClr>
            </a:outerShdw>
          </a:effectLst>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uFillTx/>
                <a:latin typeface="Gothic725 Blk BT"/>
                <a:ea typeface="Gothic725 Blk BT"/>
                <a:cs typeface="Gothic725 Blk BT"/>
                <a:sym typeface="Gothic725 Blk B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a:lstStyle>
          <a:p>
            <a:pPr hangingPunct="1"/>
            <a:r>
              <a:rPr lang="en-US" dirty="0" smtClean="0">
                <a:solidFill>
                  <a:schemeClr val="bg1"/>
                </a:solidFill>
              </a:rPr>
              <a:t>RESOURCES</a:t>
            </a:r>
            <a:endParaRPr lang="en-US" dirty="0">
              <a:solidFill>
                <a:schemeClr val="bg1"/>
              </a:solidFill>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5572" r="2037"/>
          <a:stretch/>
        </p:blipFill>
        <p:spPr bwMode="auto">
          <a:xfrm>
            <a:off x="0" y="0"/>
            <a:ext cx="24384000" cy="1371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030605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extLst>
              <a:ext uri="{28A0092B-C50C-407E-A947-70E740481C1C}">
                <a14:useLocalDpi xmlns:a14="http://schemas.microsoft.com/office/drawing/2010/main" xmlns="" val="0"/>
              </a:ext>
            </a:extLst>
          </a:blip>
          <a:srcRect l="210" t="7472" r="-210" b="-7472"/>
          <a:stretch/>
        </p:blipFill>
        <p:spPr>
          <a:xfrm>
            <a:off x="-8300720" y="-248920"/>
            <a:ext cx="32727900" cy="21818600"/>
          </a:xfrm>
          <a:prstGeom prst="rect">
            <a:avLst/>
          </a:prstGeom>
        </p:spPr>
      </p:pic>
      <p:sp>
        <p:nvSpPr>
          <p:cNvPr id="308" name="Shape 308"/>
          <p:cNvSpPr>
            <a:spLocks noGrp="1"/>
          </p:cNvSpPr>
          <p:nvPr>
            <p:ph type="body" idx="1"/>
          </p:nvPr>
        </p:nvSpPr>
        <p:spPr>
          <a:xfrm>
            <a:off x="7458723" y="1166080"/>
            <a:ext cx="15711800" cy="12315045"/>
          </a:xfrm>
          <a:prstGeom prst="rect">
            <a:avLst/>
          </a:prstGeom>
          <a:effectLst>
            <a:outerShdw blurRad="50800" dist="39652" dir="1800000" rotWithShape="0">
              <a:srgbClr val="000000">
                <a:alpha val="81069"/>
              </a:srgbClr>
            </a:outerShdw>
          </a:effectLst>
        </p:spPr>
        <p:txBody>
          <a:bodyPr anchor="t"/>
          <a:lstStyle/>
          <a:p>
            <a:pPr marL="0" indent="0" algn="r">
              <a:lnSpc>
                <a:spcPct val="180000"/>
              </a:lnSpc>
              <a:spcBef>
                <a:spcPts val="0"/>
              </a:spcBef>
              <a:buSzTx/>
              <a:buNone/>
              <a:defRPr sz="7600">
                <a:solidFill>
                  <a:srgbClr val="000000"/>
                </a:solidFill>
                <a:latin typeface="Gothic725 Blk BT"/>
                <a:ea typeface="Gothic725 Blk BT"/>
                <a:cs typeface="Gothic725 Blk BT"/>
                <a:sym typeface="Gothic725 Blk BT"/>
              </a:defRPr>
            </a:pPr>
            <a:r>
              <a:rPr dirty="0"/>
              <a:t>AN UNDERSERVED POPULATION</a:t>
            </a:r>
          </a:p>
          <a:p>
            <a:pPr marL="0" indent="0" algn="r">
              <a:lnSpc>
                <a:spcPct val="150000"/>
              </a:lnSpc>
              <a:spcBef>
                <a:spcPts val="1200"/>
              </a:spcBef>
              <a:buSzTx/>
              <a:buNone/>
              <a:defRPr sz="6200">
                <a:solidFill>
                  <a:srgbClr val="000000"/>
                </a:solidFill>
                <a:latin typeface="Gothic725 Blk BT"/>
                <a:ea typeface="Gothic725 Blk BT"/>
                <a:cs typeface="Gothic725 Blk BT"/>
                <a:sym typeface="Gothic725 Blk BT"/>
              </a:defRPr>
            </a:pPr>
            <a:r>
              <a:rPr dirty="0"/>
              <a:t>Poor access to </a:t>
            </a:r>
            <a:r>
              <a:rPr dirty="0" smtClean="0"/>
              <a:t>care</a:t>
            </a:r>
            <a:endParaRPr lang="en-US" dirty="0" smtClean="0"/>
          </a:p>
          <a:p>
            <a:pPr marL="0" indent="0" algn="r">
              <a:lnSpc>
                <a:spcPct val="150000"/>
              </a:lnSpc>
              <a:spcBef>
                <a:spcPts val="1200"/>
              </a:spcBef>
              <a:buSzTx/>
              <a:buNone/>
              <a:defRPr sz="6200">
                <a:solidFill>
                  <a:srgbClr val="000000"/>
                </a:solidFill>
                <a:latin typeface="Gothic725 Blk BT"/>
                <a:ea typeface="Gothic725 Blk BT"/>
                <a:cs typeface="Gothic725 Blk BT"/>
                <a:sym typeface="Gothic725 Blk BT"/>
              </a:defRPr>
            </a:pPr>
            <a:r>
              <a:rPr dirty="0" smtClean="0"/>
              <a:t>Few knowledgable</a:t>
            </a:r>
            <a:endParaRPr lang="en-US" dirty="0"/>
          </a:p>
          <a:p>
            <a:pPr marL="0" indent="0" algn="r">
              <a:spcBef>
                <a:spcPts val="0"/>
              </a:spcBef>
              <a:buSzTx/>
              <a:buNone/>
              <a:defRPr sz="6200">
                <a:solidFill>
                  <a:srgbClr val="000000"/>
                </a:solidFill>
                <a:latin typeface="Gothic725 Blk BT"/>
                <a:ea typeface="Gothic725 Blk BT"/>
                <a:cs typeface="Gothic725 Blk BT"/>
                <a:sym typeface="Gothic725 Blk BT"/>
              </a:defRPr>
            </a:pPr>
            <a:r>
              <a:rPr dirty="0" smtClean="0"/>
              <a:t>health professionals</a:t>
            </a:r>
            <a:endParaRPr lang="en-US" dirty="0" smtClean="0"/>
          </a:p>
          <a:p>
            <a:pPr marL="0" indent="0" algn="r">
              <a:lnSpc>
                <a:spcPct val="150000"/>
              </a:lnSpc>
              <a:spcBef>
                <a:spcPts val="1200"/>
              </a:spcBef>
              <a:buSzTx/>
              <a:buNone/>
              <a:defRPr sz="6200">
                <a:solidFill>
                  <a:srgbClr val="000000"/>
                </a:solidFill>
                <a:latin typeface="Gothic725 Blk BT"/>
                <a:ea typeface="Gothic725 Blk BT"/>
                <a:cs typeface="Gothic725 Blk BT"/>
                <a:sym typeface="Gothic725 Blk BT"/>
              </a:defRPr>
            </a:pPr>
            <a:r>
              <a:rPr dirty="0" smtClean="0"/>
              <a:t>Sports med resources</a:t>
            </a:r>
            <a:endParaRPr lang="en-US" dirty="0" smtClean="0"/>
          </a:p>
          <a:p>
            <a:pPr marL="0" indent="0" algn="r">
              <a:spcBef>
                <a:spcPts val="0"/>
              </a:spcBef>
              <a:buSzTx/>
              <a:buNone/>
              <a:defRPr sz="6200">
                <a:solidFill>
                  <a:srgbClr val="000000"/>
                </a:solidFill>
                <a:latin typeface="Gothic725 Blk BT"/>
                <a:ea typeface="Gothic725 Blk BT"/>
                <a:cs typeface="Gothic725 Blk BT"/>
                <a:sym typeface="Gothic725 Blk BT"/>
              </a:defRPr>
            </a:pPr>
            <a:r>
              <a:rPr dirty="0" smtClean="0">
                <a:solidFill>
                  <a:srgbClr val="000000"/>
                </a:solidFill>
              </a:rPr>
              <a:t>applicable to artists</a:t>
            </a:r>
            <a:r>
              <a:rPr dirty="0" smtClean="0"/>
              <a:t> </a:t>
            </a:r>
            <a:endParaRPr dirty="0"/>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8826500" cy="13716000"/>
          </a:xfrm>
          <a:prstGeom prst="rect">
            <a:avLst/>
          </a:prstGeom>
        </p:spPr>
      </p:pic>
      <p:pic>
        <p:nvPicPr>
          <p:cNvPr id="352" name="Batiste blackbird.jpg"/>
          <p:cNvPicPr>
            <a:picLocks noChangeAspect="1"/>
          </p:cNvPicPr>
          <p:nvPr/>
        </p:nvPicPr>
        <p:blipFill>
          <a:blip r:embed="rId3">
            <a:extLst/>
          </a:blip>
          <a:stretch>
            <a:fillRect/>
          </a:stretch>
        </p:blipFill>
        <p:spPr>
          <a:xfrm>
            <a:off x="7071728" y="3682782"/>
            <a:ext cx="19819774" cy="10999976"/>
          </a:xfrm>
          <a:prstGeom prst="rect">
            <a:avLst/>
          </a:prstGeom>
          <a:ln w="12700">
            <a:miter lim="400000"/>
          </a:ln>
        </p:spPr>
      </p:pic>
      <p:sp>
        <p:nvSpPr>
          <p:cNvPr id="354" name="Shape 354"/>
          <p:cNvSpPr/>
          <p:nvPr/>
        </p:nvSpPr>
        <p:spPr>
          <a:xfrm>
            <a:off x="8650717" y="1442127"/>
            <a:ext cx="15053515" cy="46680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914400">
              <a:lnSpc>
                <a:spcPct val="120000"/>
              </a:lnSpc>
              <a:spcBef>
                <a:spcPts val="200"/>
              </a:spcBef>
              <a:buFont typeface="Arial"/>
              <a:defRPr sz="5400" b="1">
                <a:latin typeface="Adobe Caslon Pro"/>
                <a:ea typeface="Adobe Caslon Pro"/>
                <a:cs typeface="Adobe Caslon Pro"/>
                <a:sym typeface="Adobe Caslon Pro"/>
              </a:defRPr>
            </a:pPr>
            <a:r>
              <a:t>“…Music is healing and if you want to heal other people, you’ve got to heal yourself first. The healthier we are as musicians and the arts community in general, the better the world will be.”</a:t>
            </a:r>
          </a:p>
          <a:p>
            <a:pPr algn="l" defTabSz="914400">
              <a:lnSpc>
                <a:spcPct val="120000"/>
              </a:lnSpc>
              <a:spcBef>
                <a:spcPts val="200"/>
              </a:spcBef>
              <a:buFont typeface="Arial"/>
              <a:defRPr sz="5400" b="1">
                <a:latin typeface="Adobe Caslon Pro"/>
                <a:ea typeface="Adobe Caslon Pro"/>
                <a:cs typeface="Adobe Caslon Pro"/>
                <a:sym typeface="Adobe Caslon Pro"/>
              </a:defRPr>
            </a:pPr>
            <a:r>
              <a:t>- J.B.</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494" y="3606800"/>
            <a:ext cx="5378075"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FFFFFF"/>
                </a:solidFill>
                <a:effectLst/>
                <a:uFillTx/>
                <a:latin typeface="+mn-lt"/>
                <a:ea typeface="+mn-ea"/>
                <a:cs typeface="+mn-cs"/>
                <a:sym typeface="Helvetica Light"/>
              </a:rPr>
              <a:t>BACK UP SLIDES</a:t>
            </a:r>
            <a:endParaRPr kumimoji="0" lang="en-US" sz="50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xmlns="" val="333457184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081000" y="0"/>
            <a:ext cx="11051381" cy="16642080"/>
          </a:xfrm>
          <a:prstGeom prst="rect">
            <a:avLst/>
          </a:prstGeom>
        </p:spPr>
      </p:pic>
      <p:sp>
        <p:nvSpPr>
          <p:cNvPr id="139" name="Shape 139"/>
          <p:cNvSpPr/>
          <p:nvPr/>
        </p:nvSpPr>
        <p:spPr>
          <a:xfrm>
            <a:off x="1176332" y="610856"/>
            <a:ext cx="22031337" cy="1869277"/>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fontScale="92500"/>
          </a:bodyPr>
          <a:lstStyle>
            <a:lvl1pPr defTabSz="877823">
              <a:spcBef>
                <a:spcPts val="1100"/>
              </a:spcBef>
              <a:defRPr sz="9600">
                <a:solidFill>
                  <a:srgbClr val="DCDEE0"/>
                </a:solidFill>
                <a:latin typeface="Gothic725 Blk BT"/>
                <a:ea typeface="Gothic725 Blk BT"/>
                <a:cs typeface="Gothic725 Blk BT"/>
                <a:sym typeface="Gothic725 Blk BT"/>
              </a:defRPr>
            </a:lvl1pPr>
          </a:lstStyle>
          <a:p>
            <a:r>
              <a:t>Athletes + Performers: Shared Issues</a:t>
            </a:r>
          </a:p>
        </p:txBody>
      </p:sp>
      <p:sp>
        <p:nvSpPr>
          <p:cNvPr id="140" name="Shape 140"/>
          <p:cNvSpPr/>
          <p:nvPr/>
        </p:nvSpPr>
        <p:spPr>
          <a:xfrm>
            <a:off x="2608259" y="3628214"/>
            <a:ext cx="8812086" cy="9082365"/>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a:bodyPr>
          <a:lstStyle/>
          <a:p>
            <a:pPr marL="342900" indent="-342900" algn="l" defTabSz="914400">
              <a:lnSpc>
                <a:spcPct val="120000"/>
              </a:lnSpc>
              <a:spcBef>
                <a:spcPts val="2400"/>
              </a:spcBef>
              <a:buSzPct val="100000"/>
              <a:buFont typeface="Arial"/>
              <a:buChar char="•"/>
              <a:defRPr sz="6000">
                <a:latin typeface="Gothic725 Blk BT"/>
                <a:ea typeface="Gothic725 Blk BT"/>
                <a:cs typeface="Gothic725 Blk BT"/>
                <a:sym typeface="Gothic725 Blk BT"/>
              </a:defRPr>
            </a:pPr>
            <a:r>
              <a:t>Travel / jet lag</a:t>
            </a:r>
          </a:p>
          <a:p>
            <a:pPr marL="342900" indent="-342900" algn="l" defTabSz="914400">
              <a:lnSpc>
                <a:spcPct val="120000"/>
              </a:lnSpc>
              <a:spcBef>
                <a:spcPts val="2400"/>
              </a:spcBef>
              <a:buSzPct val="100000"/>
              <a:buFont typeface="Arial"/>
              <a:buChar char="•"/>
              <a:defRPr sz="6000">
                <a:latin typeface="Gothic725 Blk BT"/>
                <a:ea typeface="Gothic725 Blk BT"/>
                <a:cs typeface="Gothic725 Blk BT"/>
                <a:sym typeface="Gothic725 Blk BT"/>
              </a:defRPr>
            </a:pPr>
            <a:r>
              <a:t>Nutrition / hydration</a:t>
            </a:r>
          </a:p>
          <a:p>
            <a:pPr marL="342900" indent="-342900" algn="l" defTabSz="914400">
              <a:lnSpc>
                <a:spcPct val="120000"/>
              </a:lnSpc>
              <a:spcBef>
                <a:spcPts val="2400"/>
              </a:spcBef>
              <a:buSzPct val="100000"/>
              <a:buFont typeface="Arial"/>
              <a:buChar char="•"/>
              <a:defRPr sz="6000">
                <a:latin typeface="Gothic725 Blk BT"/>
                <a:ea typeface="Gothic725 Blk BT"/>
                <a:cs typeface="Gothic725 Blk BT"/>
                <a:sym typeface="Gothic725 Blk BT"/>
              </a:defRPr>
            </a:pPr>
            <a:r>
              <a:t>Overuse</a:t>
            </a:r>
          </a:p>
          <a:p>
            <a:pPr marL="342900" indent="-342900" algn="l" defTabSz="914400">
              <a:lnSpc>
                <a:spcPct val="120000"/>
              </a:lnSpc>
              <a:spcBef>
                <a:spcPts val="2400"/>
              </a:spcBef>
              <a:buSzPct val="100000"/>
              <a:buFont typeface="Arial"/>
              <a:buChar char="•"/>
              <a:defRPr sz="6000">
                <a:latin typeface="Gothic725 Blk BT"/>
                <a:ea typeface="Gothic725 Blk BT"/>
                <a:cs typeface="Gothic725 Blk BT"/>
                <a:sym typeface="Gothic725 Blk BT"/>
              </a:defRPr>
            </a:pPr>
            <a:r>
              <a:t>Optimize performance</a:t>
            </a:r>
          </a:p>
          <a:p>
            <a:pPr marL="342900" indent="-342900" algn="l" defTabSz="914400">
              <a:lnSpc>
                <a:spcPct val="120000"/>
              </a:lnSpc>
              <a:spcBef>
                <a:spcPts val="2400"/>
              </a:spcBef>
              <a:buSzPct val="100000"/>
              <a:buFont typeface="Arial"/>
              <a:buChar char="•"/>
              <a:defRPr sz="6000">
                <a:latin typeface="Gothic725 Blk BT"/>
                <a:ea typeface="Gothic725 Blk BT"/>
                <a:cs typeface="Gothic725 Blk BT"/>
                <a:sym typeface="Gothic725 Blk BT"/>
              </a:defRPr>
            </a:pPr>
            <a:r>
              <a:t>Mental health</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ballet legs.jpg" descr="ballet legs.jpg"/>
          <p:cNvPicPr>
            <a:picLocks noChangeAspect="1"/>
          </p:cNvPicPr>
          <p:nvPr/>
        </p:nvPicPr>
        <p:blipFill>
          <a:blip r:embed="rId3">
            <a:extLst/>
          </a:blip>
          <a:stretch>
            <a:fillRect/>
          </a:stretch>
        </p:blipFill>
        <p:spPr>
          <a:xfrm>
            <a:off x="-920750" y="0"/>
            <a:ext cx="10064751" cy="13716000"/>
          </a:xfrm>
          <a:prstGeom prst="rect">
            <a:avLst/>
          </a:prstGeom>
          <a:ln w="12700">
            <a:miter lim="400000"/>
          </a:ln>
        </p:spPr>
      </p:pic>
      <p:sp>
        <p:nvSpPr>
          <p:cNvPr id="174" name="Shape 174"/>
          <p:cNvSpPr/>
          <p:nvPr/>
        </p:nvSpPr>
        <p:spPr>
          <a:xfrm>
            <a:off x="8174367" y="2114729"/>
            <a:ext cx="14623555" cy="10530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r" defTabSz="914400">
              <a:lnSpc>
                <a:spcPct val="120000"/>
              </a:lnSpc>
              <a:spcBef>
                <a:spcPts val="2400"/>
              </a:spcBef>
              <a:defRPr sz="5600" spc="-167">
                <a:solidFill>
                  <a:srgbClr val="EBEEF0"/>
                </a:solidFill>
                <a:latin typeface="Gothic725 Blk BT"/>
                <a:ea typeface="Gothic725 Blk BT"/>
                <a:cs typeface="Gothic725 Blk BT"/>
                <a:sym typeface="Gothic725 Blk BT"/>
              </a:defRPr>
            </a:pPr>
            <a:endParaRPr lang="en-US" dirty="0" smtClean="0"/>
          </a:p>
          <a:p>
            <a:pPr algn="r" defTabSz="914400">
              <a:lnSpc>
                <a:spcPct val="120000"/>
              </a:lnSpc>
              <a:spcBef>
                <a:spcPts val="2400"/>
              </a:spcBef>
              <a:defRPr sz="5600" spc="-167">
                <a:solidFill>
                  <a:srgbClr val="EBEEF0"/>
                </a:solidFill>
                <a:latin typeface="Gothic725 Blk BT"/>
                <a:ea typeface="Gothic725 Blk BT"/>
                <a:cs typeface="Gothic725 Blk BT"/>
                <a:sym typeface="Gothic725 Blk BT"/>
              </a:defRPr>
            </a:pPr>
            <a:r>
              <a:rPr dirty="0" smtClean="0"/>
              <a:t>Dancers</a:t>
            </a:r>
            <a:r>
              <a:rPr dirty="0"/>
              <a:t>: elite athletes, short careers</a:t>
            </a:r>
          </a:p>
          <a:p>
            <a:pPr algn="r" defTabSz="914400">
              <a:lnSpc>
                <a:spcPct val="120000"/>
              </a:lnSpc>
              <a:spcBef>
                <a:spcPts val="2400"/>
              </a:spcBef>
              <a:defRPr sz="5600" spc="-167">
                <a:solidFill>
                  <a:srgbClr val="EBEEF0"/>
                </a:solidFill>
                <a:latin typeface="Gothic725 Blk BT"/>
                <a:ea typeface="Gothic725 Blk BT"/>
                <a:cs typeface="Gothic725 Blk BT"/>
                <a:sym typeface="Gothic725 Blk BT"/>
              </a:defRPr>
            </a:pPr>
            <a:r>
              <a:rPr dirty="0" smtClean="0"/>
              <a:t>High </a:t>
            </a:r>
            <a:r>
              <a:rPr dirty="0"/>
              <a:t>injury rates </a:t>
            </a:r>
            <a:endParaRPr lang="en-US" dirty="0" smtClean="0"/>
          </a:p>
          <a:p>
            <a:pPr algn="r" defTabSz="914400">
              <a:lnSpc>
                <a:spcPct val="120000"/>
              </a:lnSpc>
              <a:spcBef>
                <a:spcPts val="2400"/>
              </a:spcBef>
              <a:defRPr sz="5600" spc="-167">
                <a:solidFill>
                  <a:srgbClr val="EBEEF0"/>
                </a:solidFill>
                <a:latin typeface="Gothic725 Blk BT"/>
                <a:ea typeface="Gothic725 Blk BT"/>
                <a:cs typeface="Gothic725 Blk BT"/>
                <a:sym typeface="Gothic725 Blk BT"/>
              </a:defRPr>
            </a:pPr>
            <a:r>
              <a:rPr dirty="0" smtClean="0"/>
              <a:t>Over-use </a:t>
            </a:r>
            <a:r>
              <a:rPr dirty="0"/>
              <a:t>injuries most </a:t>
            </a:r>
            <a:r>
              <a:rPr dirty="0" smtClean="0"/>
              <a:t>common</a:t>
            </a:r>
            <a:endParaRPr lang="en-US" dirty="0" smtClean="0"/>
          </a:p>
          <a:p>
            <a:pPr algn="r" defTabSz="914400">
              <a:lnSpc>
                <a:spcPct val="120000"/>
              </a:lnSpc>
              <a:spcBef>
                <a:spcPts val="2400"/>
              </a:spcBef>
              <a:defRPr sz="5600" spc="-167">
                <a:solidFill>
                  <a:srgbClr val="EBEEF0"/>
                </a:solidFill>
                <a:latin typeface="Gothic725 Blk BT"/>
                <a:ea typeface="Gothic725 Blk BT"/>
                <a:cs typeface="Gothic725 Blk BT"/>
                <a:sym typeface="Gothic725 Blk BT"/>
              </a:defRPr>
            </a:pPr>
            <a:r>
              <a:rPr lang="en-US" dirty="0" smtClean="0"/>
              <a:t>Female Athlete Triad</a:t>
            </a:r>
            <a:endParaRPr dirty="0"/>
          </a:p>
          <a:p>
            <a:pPr algn="r" defTabSz="914400">
              <a:lnSpc>
                <a:spcPct val="120000"/>
              </a:lnSpc>
              <a:spcBef>
                <a:spcPts val="2400"/>
              </a:spcBef>
              <a:defRPr sz="5600" spc="-167">
                <a:solidFill>
                  <a:srgbClr val="EBEEF0"/>
                </a:solidFill>
                <a:latin typeface="Gothic725 Blk BT"/>
                <a:ea typeface="Gothic725 Blk BT"/>
                <a:cs typeface="Gothic725 Blk BT"/>
                <a:sym typeface="Gothic725 Blk BT"/>
              </a:defRPr>
            </a:pPr>
            <a:r>
              <a:rPr dirty="0"/>
              <a:t>Psychosocial stressors affect </a:t>
            </a:r>
            <a:r>
              <a:rPr dirty="0" smtClean="0"/>
              <a:t>performance</a:t>
            </a:r>
            <a:endParaRPr lang="en-US" dirty="0" smtClean="0"/>
          </a:p>
          <a:p>
            <a:pPr algn="r" defTabSz="914400">
              <a:lnSpc>
                <a:spcPct val="120000"/>
              </a:lnSpc>
              <a:spcBef>
                <a:spcPts val="2400"/>
              </a:spcBef>
              <a:defRPr sz="5600" spc="-167">
                <a:solidFill>
                  <a:srgbClr val="EBEEF0"/>
                </a:solidFill>
                <a:latin typeface="Gothic725 Blk BT"/>
                <a:ea typeface="Gothic725 Blk BT"/>
                <a:cs typeface="Gothic725 Blk BT"/>
                <a:sym typeface="Gothic725 Blk BT"/>
              </a:defRPr>
            </a:pPr>
            <a:r>
              <a:rPr lang="en-US" dirty="0"/>
              <a:t>Focus on injury prevention</a:t>
            </a:r>
          </a:p>
          <a:p>
            <a:pPr algn="r" defTabSz="914400">
              <a:lnSpc>
                <a:spcPct val="120000"/>
              </a:lnSpc>
              <a:spcBef>
                <a:spcPts val="2400"/>
              </a:spcBef>
              <a:defRPr sz="5600" spc="-167">
                <a:solidFill>
                  <a:srgbClr val="EBEEF0"/>
                </a:solidFill>
                <a:latin typeface="Gothic725 Blk BT"/>
                <a:ea typeface="Gothic725 Blk BT"/>
                <a:cs typeface="Gothic725 Blk BT"/>
                <a:sym typeface="Gothic725 Blk BT"/>
              </a:defRPr>
            </a:pPr>
            <a:endParaRPr dirty="0"/>
          </a:p>
        </p:txBody>
      </p:sp>
      <p:sp>
        <p:nvSpPr>
          <p:cNvPr id="175" name="Shape 175"/>
          <p:cNvSpPr>
            <a:spLocks noGrp="1"/>
          </p:cNvSpPr>
          <p:nvPr>
            <p:ph type="title" idx="4294967295"/>
          </p:nvPr>
        </p:nvSpPr>
        <p:spPr>
          <a:xfrm>
            <a:off x="1841500" y="355600"/>
            <a:ext cx="21005800" cy="2286000"/>
          </a:xfrm>
          <a:prstGeom prst="rect">
            <a:avLst/>
          </a:prstGeom>
        </p:spPr>
        <p:txBody>
          <a:bodyPr/>
          <a:lstStyle>
            <a:lvl1pPr algn="r">
              <a:defRPr sz="10000">
                <a:solidFill>
                  <a:srgbClr val="FFFF00"/>
                </a:solidFill>
                <a:latin typeface="Gothic725 Blk BT"/>
                <a:ea typeface="Gothic725 Blk BT"/>
                <a:cs typeface="Gothic725 Blk BT"/>
                <a:sym typeface="Gothic725 Blk BT"/>
              </a:defRPr>
            </a:lvl1pPr>
          </a:lstStyle>
          <a:p>
            <a:r>
              <a:t>Dance Medicine</a:t>
            </a:r>
          </a:p>
        </p:txBody>
      </p:sp>
      <p:sp>
        <p:nvSpPr>
          <p:cNvPr id="176" name="Shape 176"/>
          <p:cNvSpPr/>
          <p:nvPr/>
        </p:nvSpPr>
        <p:spPr>
          <a:xfrm>
            <a:off x="17940677" y="1899920"/>
            <a:ext cx="4843314" cy="863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EBEEF0"/>
                </a:solidFill>
                <a:latin typeface="Gothic725 Blk BT"/>
                <a:ea typeface="Gothic725 Blk BT"/>
                <a:cs typeface="Gothic725 Blk BT"/>
                <a:sym typeface="Gothic725 Blk BT"/>
              </a:defRPr>
            </a:lvl1pPr>
          </a:lstStyle>
          <a:p>
            <a:r>
              <a:t>Now and Future</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65500" y="0"/>
            <a:ext cx="21018500" cy="13716000"/>
          </a:xfrm>
          <a:prstGeom prst="rect">
            <a:avLst/>
          </a:prstGeom>
        </p:spPr>
      </p:pic>
      <p:sp>
        <p:nvSpPr>
          <p:cNvPr id="335" name="Shape 335"/>
          <p:cNvSpPr>
            <a:spLocks noGrp="1"/>
          </p:cNvSpPr>
          <p:nvPr>
            <p:ph type="title"/>
          </p:nvPr>
        </p:nvSpPr>
        <p:spPr>
          <a:prstGeom prst="rect">
            <a:avLst/>
          </a:prstGeom>
          <a:effectLst>
            <a:outerShdw blurRad="38100" dist="77752" dir="1800000" rotWithShape="0">
              <a:srgbClr val="000000">
                <a:alpha val="76475"/>
              </a:srgbClr>
            </a:outerShdw>
          </a:effectLst>
        </p:spPr>
        <p:txBody>
          <a:bodyPr>
            <a:normAutofit fontScale="90000"/>
          </a:bodyPr>
          <a:lstStyle>
            <a:lvl1pPr defTabSz="896111">
              <a:defRPr sz="9800">
                <a:latin typeface="Gothic725 Blk BT"/>
                <a:ea typeface="Gothic725 Blk BT"/>
                <a:cs typeface="Gothic725 Blk BT"/>
                <a:sym typeface="Gothic725 Blk BT"/>
              </a:defRPr>
            </a:lvl1pPr>
          </a:lstStyle>
          <a:p>
            <a:r>
              <a:t>Mental Health - Lessons from Sport</a:t>
            </a:r>
          </a:p>
        </p:txBody>
      </p:sp>
      <p:sp>
        <p:nvSpPr>
          <p:cNvPr id="336" name="Shape 336"/>
          <p:cNvSpPr>
            <a:spLocks noGrp="1"/>
          </p:cNvSpPr>
          <p:nvPr>
            <p:ph type="body" sz="half" idx="1"/>
          </p:nvPr>
        </p:nvSpPr>
        <p:spPr>
          <a:xfrm>
            <a:off x="1689100" y="3149600"/>
            <a:ext cx="12646291" cy="9296400"/>
          </a:xfrm>
          <a:prstGeom prst="rect">
            <a:avLst/>
          </a:prstGeom>
          <a:effectLst>
            <a:outerShdw blurRad="38100" dist="77752" dir="1800000" rotWithShape="0">
              <a:srgbClr val="000000">
                <a:alpha val="76475"/>
              </a:srgbClr>
            </a:outerShdw>
          </a:effectLst>
        </p:spPr>
        <p:txBody>
          <a:bodyPr/>
          <a:lstStyle>
            <a:lvl1pPr marL="0" indent="0" defTabSz="914400">
              <a:lnSpc>
                <a:spcPct val="120000"/>
              </a:lnSpc>
              <a:spcBef>
                <a:spcPts val="500"/>
              </a:spcBef>
              <a:buSzTx/>
              <a:buFont typeface="Arial"/>
              <a:buNone/>
              <a:defRPr sz="5400">
                <a:latin typeface="Gothic725 Blk BT"/>
                <a:ea typeface="Gothic725 Blk BT"/>
                <a:cs typeface="Gothic725 Blk BT"/>
                <a:sym typeface="Gothic725 Blk BT"/>
              </a:defRPr>
            </a:lvl1pPr>
          </a:lstStyle>
          <a:p>
            <a:r>
              <a:t>Young athletes often are ill-equipped physically, socially, and psychologically to handle the rigors of intense training and make informed decisions about their training path.</a:t>
            </a: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70200" y="152400"/>
            <a:ext cx="20320000" cy="13563600"/>
          </a:xfrm>
          <a:prstGeom prst="rect">
            <a:avLst/>
          </a:prstGeom>
        </p:spPr>
      </p:pic>
      <p:sp>
        <p:nvSpPr>
          <p:cNvPr id="339" name="Shape 339"/>
          <p:cNvSpPr>
            <a:spLocks noGrp="1"/>
          </p:cNvSpPr>
          <p:nvPr>
            <p:ph type="title"/>
          </p:nvPr>
        </p:nvSpPr>
        <p:spPr>
          <a:prstGeom prst="rect">
            <a:avLst/>
          </a:prstGeom>
        </p:spPr>
        <p:txBody>
          <a:bodyPr>
            <a:normAutofit fontScale="90000"/>
          </a:bodyPr>
          <a:lstStyle>
            <a:lvl1pPr defTabSz="896111">
              <a:defRPr sz="9800">
                <a:latin typeface="Gothic725 Blk BT"/>
                <a:ea typeface="Gothic725 Blk BT"/>
                <a:cs typeface="Gothic725 Blk BT"/>
                <a:sym typeface="Gothic725 Blk BT"/>
              </a:defRPr>
            </a:lvl1pPr>
          </a:lstStyle>
          <a:p>
            <a:r>
              <a:t>Mental Health - Lessons from Sport</a:t>
            </a:r>
          </a:p>
        </p:txBody>
      </p:sp>
      <p:sp>
        <p:nvSpPr>
          <p:cNvPr id="340" name="Shape 340"/>
          <p:cNvSpPr>
            <a:spLocks noGrp="1"/>
          </p:cNvSpPr>
          <p:nvPr>
            <p:ph type="body" sz="half" idx="1"/>
          </p:nvPr>
        </p:nvSpPr>
        <p:spPr>
          <a:xfrm>
            <a:off x="1689099" y="3149600"/>
            <a:ext cx="12090137" cy="9296400"/>
          </a:xfrm>
          <a:prstGeom prst="rect">
            <a:avLst/>
          </a:prstGeom>
        </p:spPr>
        <p:txBody>
          <a:bodyPr>
            <a:normAutofit lnSpcReduction="10000"/>
          </a:bodyPr>
          <a:lstStyle/>
          <a:p>
            <a:pPr marL="0" indent="0" defTabSz="868680">
              <a:lnSpc>
                <a:spcPct val="120000"/>
              </a:lnSpc>
              <a:spcBef>
                <a:spcPts val="500"/>
              </a:spcBef>
              <a:buSzTx/>
              <a:buFont typeface="Arial"/>
              <a:buNone/>
              <a:defRPr sz="5130">
                <a:latin typeface="Gothic725 Blk BT"/>
                <a:ea typeface="Gothic725 Blk BT"/>
                <a:cs typeface="Gothic725 Blk BT"/>
                <a:sym typeface="Gothic725 Blk BT"/>
              </a:defRPr>
            </a:pPr>
            <a:r>
              <a:t>Daily training demands in addition to academic and other social activities can exhaust children. Sleep specialists recommend that adolescents sleep up to </a:t>
            </a:r>
            <a:r>
              <a:rPr>
                <a:solidFill>
                  <a:srgbClr val="FFEF00"/>
                </a:solidFill>
              </a:rPr>
              <a:t>9 hours per evening</a:t>
            </a:r>
            <a:r>
              <a:t>. Yet, under intensive training regimens, such rest is virtually impossible unless other critical aspects of a young adolescent’s life are sacrificed.</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5357" r="-15357"/>
          <a:stretch/>
        </p:blipFill>
        <p:spPr>
          <a:xfrm>
            <a:off x="-182880" y="0"/>
            <a:ext cx="24384000" cy="137160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80479" r="-80479"/>
          <a:stretch/>
        </p:blipFill>
        <p:spPr>
          <a:xfrm flipH="1">
            <a:off x="3449320" y="0"/>
            <a:ext cx="21072600" cy="13716000"/>
          </a:xfrm>
          <a:prstGeom prst="rect">
            <a:avLst/>
          </a:prstGeom>
        </p:spPr>
      </p:pic>
      <p:pic>
        <p:nvPicPr>
          <p:cNvPr id="288" name="Picture 287"/>
          <p:cNvPicPr>
            <a:picLocks/>
          </p:cNvPicPr>
          <p:nvPr/>
        </p:nvPicPr>
        <p:blipFill>
          <a:blip r:embed="rId3">
            <a:alphaModFix amt="50107"/>
            <a:extLst/>
          </a:blip>
          <a:stretch>
            <a:fillRect/>
          </a:stretch>
        </p:blipFill>
        <p:spPr>
          <a:xfrm>
            <a:off x="15049499" y="3169906"/>
            <a:ext cx="8157602" cy="9702206"/>
          </a:xfrm>
          <a:prstGeom prst="rect">
            <a:avLst/>
          </a:prstGeom>
          <a:effectLst>
            <a:outerShdw blurRad="355600" rotWithShape="0">
              <a:srgbClr val="000000">
                <a:alpha val="75000"/>
              </a:srgbClr>
            </a:outerShdw>
          </a:effectLst>
        </p:spPr>
      </p:pic>
      <p:sp>
        <p:nvSpPr>
          <p:cNvPr id="289" name="Shape 289"/>
          <p:cNvSpPr>
            <a:spLocks noGrp="1"/>
          </p:cNvSpPr>
          <p:nvPr>
            <p:ph type="body" sz="half" idx="1"/>
          </p:nvPr>
        </p:nvSpPr>
        <p:spPr>
          <a:xfrm>
            <a:off x="15267979" y="3112359"/>
            <a:ext cx="7828361" cy="9554106"/>
          </a:xfrm>
          <a:prstGeom prst="rect">
            <a:avLst/>
          </a:prstGeom>
          <a:effectLst>
            <a:outerShdw blurRad="38100" dist="74300" dir="1800000" rotWithShape="0">
              <a:srgbClr val="000000">
                <a:alpha val="76475"/>
              </a:srgbClr>
            </a:outerShdw>
          </a:effectLst>
        </p:spPr>
        <p:txBody>
          <a:bodyPr/>
          <a:lstStyle/>
          <a:p>
            <a:pPr marL="457199" indent="-457199" defTabSz="914400">
              <a:spcBef>
                <a:spcPts val="2400"/>
              </a:spcBef>
              <a:buSzPct val="100000"/>
              <a:buFont typeface="Arial"/>
              <a:defRPr sz="7000">
                <a:latin typeface="Gothic725 Blk BT"/>
                <a:ea typeface="Gothic725 Blk BT"/>
                <a:cs typeface="Gothic725 Blk BT"/>
                <a:sym typeface="Gothic725 Blk BT"/>
              </a:defRPr>
            </a:pPr>
            <a:r>
              <a:t>Understand the exposure to risk</a:t>
            </a:r>
          </a:p>
          <a:p>
            <a:pPr marL="457199" indent="-457199" defTabSz="914400">
              <a:spcBef>
                <a:spcPts val="2400"/>
              </a:spcBef>
              <a:buSzPct val="100000"/>
              <a:buFont typeface="Arial"/>
              <a:defRPr sz="7000">
                <a:latin typeface="Gothic725 Blk BT"/>
                <a:ea typeface="Gothic725 Blk BT"/>
                <a:cs typeface="Gothic725 Blk BT"/>
                <a:sym typeface="Gothic725 Blk BT"/>
              </a:defRPr>
            </a:pPr>
            <a:r>
              <a:t>Get baseline test</a:t>
            </a:r>
          </a:p>
          <a:p>
            <a:pPr marL="457199" indent="-457199" defTabSz="914400">
              <a:spcBef>
                <a:spcPts val="2400"/>
              </a:spcBef>
              <a:buSzPct val="100000"/>
              <a:buFont typeface="Arial"/>
              <a:defRPr sz="7000">
                <a:latin typeface="Gothic725 Blk BT"/>
                <a:ea typeface="Gothic725 Blk BT"/>
                <a:cs typeface="Gothic725 Blk BT"/>
                <a:sym typeface="Gothic725 Blk BT"/>
              </a:defRPr>
            </a:pPr>
            <a:r>
              <a:t>Recheck on regular basis</a:t>
            </a:r>
          </a:p>
          <a:p>
            <a:pPr marL="457199" indent="-457199" defTabSz="914400">
              <a:spcBef>
                <a:spcPts val="2400"/>
              </a:spcBef>
              <a:buSzPct val="100000"/>
              <a:buFont typeface="Arial"/>
              <a:defRPr sz="7000">
                <a:latin typeface="Gothic725 Blk BT"/>
                <a:ea typeface="Gothic725 Blk BT"/>
                <a:cs typeface="Gothic725 Blk BT"/>
                <a:sym typeface="Gothic725 Blk BT"/>
              </a:defRPr>
            </a:pPr>
            <a:r>
              <a:t>Use preventive measures when appropriate</a:t>
            </a:r>
          </a:p>
        </p:txBody>
      </p:sp>
      <p:sp>
        <p:nvSpPr>
          <p:cNvPr id="290" name="Shape 290"/>
          <p:cNvSpPr>
            <a:spLocks noGrp="1"/>
          </p:cNvSpPr>
          <p:nvPr>
            <p:ph type="title"/>
          </p:nvPr>
        </p:nvSpPr>
        <p:spPr>
          <a:xfrm>
            <a:off x="2184400" y="111091"/>
            <a:ext cx="21005801" cy="2775017"/>
          </a:xfrm>
          <a:prstGeom prst="rect">
            <a:avLst/>
          </a:prstGeom>
          <a:effectLst>
            <a:outerShdw blurRad="38100" dist="52352" dir="1800000" rotWithShape="0">
              <a:srgbClr val="000000">
                <a:alpha val="76475"/>
              </a:srgbClr>
            </a:outerShdw>
          </a:effectLst>
        </p:spPr>
        <p:txBody>
          <a:bodyPr/>
          <a:lstStyle/>
          <a:p>
            <a:pPr algn="r" defTabSz="914400">
              <a:lnSpc>
                <a:spcPct val="90000"/>
              </a:lnSpc>
              <a:defRPr sz="10000">
                <a:solidFill>
                  <a:srgbClr val="FFFF00"/>
                </a:solidFill>
                <a:latin typeface="Gothic725 Blk BT"/>
                <a:ea typeface="Gothic725 Blk BT"/>
                <a:cs typeface="Gothic725 Blk BT"/>
                <a:sym typeface="Gothic725 Blk BT"/>
              </a:defRPr>
            </a:pPr>
            <a:r>
              <a:t>NIHL v Concussions</a:t>
            </a:r>
          </a:p>
          <a:p>
            <a:pPr algn="r" defTabSz="914400">
              <a:lnSpc>
                <a:spcPct val="90000"/>
              </a:lnSpc>
              <a:defRPr sz="4400">
                <a:solidFill>
                  <a:srgbClr val="FFFF00"/>
                </a:solidFill>
                <a:latin typeface="Gothic725 Blk BT"/>
                <a:ea typeface="Gothic725 Blk BT"/>
                <a:cs typeface="Gothic725 Blk BT"/>
                <a:sym typeface="Gothic725 Blk BT"/>
              </a:defRPr>
            </a:pPr>
            <a:r>
              <a:t>Hard to notice, brain function changes slowly</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0185" t="15572" r="9630" b="5555"/>
          <a:stretch/>
        </p:blipFill>
        <p:spPr bwMode="auto">
          <a:xfrm>
            <a:off x="0" y="0"/>
            <a:ext cx="24384000" cy="1371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2623298"/>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9445" t="19640" r="9259" b="3051"/>
          <a:stretch/>
        </p:blipFill>
        <p:spPr bwMode="auto">
          <a:xfrm>
            <a:off x="0" y="0"/>
            <a:ext cx="24384000" cy="1371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0297658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71000"/>
            <a:extLst>
              <a:ext uri="{28A0092B-C50C-407E-A947-70E740481C1C}">
                <a14:useLocalDpi xmlns:a14="http://schemas.microsoft.com/office/drawing/2010/main" xmlns="" val="0"/>
              </a:ext>
            </a:extLst>
          </a:blip>
          <a:stretch>
            <a:fillRect/>
          </a:stretch>
        </p:blipFill>
        <p:spPr>
          <a:xfrm>
            <a:off x="3732280" y="-12700"/>
            <a:ext cx="20651720" cy="13728700"/>
          </a:xfrm>
          <a:prstGeom prst="rect">
            <a:avLst/>
          </a:prstGeom>
        </p:spPr>
      </p:pic>
      <p:sp>
        <p:nvSpPr>
          <p:cNvPr id="145" name="Shape 145"/>
          <p:cNvSpPr/>
          <p:nvPr/>
        </p:nvSpPr>
        <p:spPr>
          <a:xfrm>
            <a:off x="1632341" y="610856"/>
            <a:ext cx="20882173" cy="1869277"/>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a:bodyPr>
          <a:lstStyle>
            <a:lvl1pPr algn="l">
              <a:defRPr sz="10000">
                <a:solidFill>
                  <a:srgbClr val="DCDEE0"/>
                </a:solidFill>
                <a:latin typeface="Gothic725 Blk BT"/>
                <a:ea typeface="Gothic725 Blk BT"/>
                <a:cs typeface="Gothic725 Blk BT"/>
                <a:sym typeface="Gothic725 Blk BT"/>
              </a:defRPr>
            </a:lvl1pPr>
          </a:lstStyle>
          <a:p>
            <a:r>
              <a:rPr lang="en-US" dirty="0" smtClean="0"/>
              <a:t>FOUNDING</a:t>
            </a:r>
            <a:r>
              <a:rPr dirty="0" smtClean="0"/>
              <a:t> </a:t>
            </a:r>
            <a:r>
              <a:rPr dirty="0"/>
              <a:t>Coalition Partners</a:t>
            </a:r>
          </a:p>
        </p:txBody>
      </p:sp>
      <p:sp>
        <p:nvSpPr>
          <p:cNvPr id="146" name="Shape 146"/>
          <p:cNvSpPr/>
          <p:nvPr/>
        </p:nvSpPr>
        <p:spPr>
          <a:xfrm>
            <a:off x="1693859" y="2575349"/>
            <a:ext cx="17089443" cy="9703341"/>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chor="b">
            <a:normAutofit/>
          </a:bodyPr>
          <a:lstStyle/>
          <a:p>
            <a:pPr marL="342900" indent="-342900" algn="l" defTabSz="914400">
              <a:lnSpc>
                <a:spcPct val="120000"/>
              </a:lnSpc>
              <a:spcBef>
                <a:spcPts val="2400"/>
              </a:spcBef>
              <a:buSzPct val="100000"/>
              <a:buFont typeface="Arial"/>
              <a:buChar char="•"/>
              <a:defRPr sz="6000">
                <a:latin typeface="Gothic725 Blk BT"/>
                <a:ea typeface="Gothic725 Blk BT"/>
                <a:cs typeface="Gothic725 Blk BT"/>
                <a:sym typeface="Gothic725 Blk BT"/>
              </a:defRPr>
            </a:pPr>
            <a:r>
              <a:rPr dirty="0"/>
              <a:t>American College of Sports Medicine (ACSM)</a:t>
            </a:r>
          </a:p>
          <a:p>
            <a:pPr marL="342900" indent="-342900" algn="l" defTabSz="914400">
              <a:spcBef>
                <a:spcPts val="2400"/>
              </a:spcBef>
              <a:buSzPct val="100000"/>
              <a:buFont typeface="Arial"/>
              <a:buChar char="•"/>
              <a:defRPr sz="6000">
                <a:latin typeface="Gothic725 Blk BT"/>
                <a:ea typeface="Gothic725 Blk BT"/>
                <a:cs typeface="Gothic725 Blk BT"/>
                <a:sym typeface="Gothic725 Blk BT"/>
              </a:defRPr>
            </a:pPr>
            <a:r>
              <a:rPr dirty="0"/>
              <a:t>Center for Music Arts Entrepreneurship, Loyola Univ. (New Orleans)</a:t>
            </a:r>
          </a:p>
          <a:p>
            <a:pPr marL="342900" indent="-342900" algn="l" defTabSz="914400">
              <a:lnSpc>
                <a:spcPct val="120000"/>
              </a:lnSpc>
              <a:spcBef>
                <a:spcPts val="2400"/>
              </a:spcBef>
              <a:buSzPct val="100000"/>
              <a:buFont typeface="Arial"/>
              <a:buChar char="•"/>
              <a:defRPr sz="6000">
                <a:latin typeface="Gothic725 Blk BT"/>
                <a:ea typeface="Gothic725 Blk BT"/>
                <a:cs typeface="Gothic725 Blk BT"/>
                <a:sym typeface="Gothic725 Blk BT"/>
              </a:defRPr>
            </a:pPr>
            <a:r>
              <a:rPr dirty="0"/>
              <a:t>Performing Arts </a:t>
            </a:r>
            <a:r>
              <a:rPr dirty="0" smtClean="0"/>
              <a:t>Medic</a:t>
            </a:r>
            <a:r>
              <a:rPr lang="en-US" dirty="0" smtClean="0"/>
              <a:t>ine</a:t>
            </a:r>
            <a:r>
              <a:rPr dirty="0" smtClean="0"/>
              <a:t> </a:t>
            </a:r>
            <a:r>
              <a:rPr dirty="0"/>
              <a:t>Association (PAMA)</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71000"/>
            <a:extLst>
              <a:ext uri="{28A0092B-C50C-407E-A947-70E740481C1C}">
                <a14:useLocalDpi xmlns:a14="http://schemas.microsoft.com/office/drawing/2010/main" xmlns="" val="0"/>
              </a:ext>
            </a:extLst>
          </a:blip>
          <a:stretch>
            <a:fillRect/>
          </a:stretch>
        </p:blipFill>
        <p:spPr>
          <a:xfrm>
            <a:off x="3732280" y="-12700"/>
            <a:ext cx="20651720" cy="13728700"/>
          </a:xfrm>
          <a:prstGeom prst="rect">
            <a:avLst/>
          </a:prstGeom>
        </p:spPr>
      </p:pic>
      <p:sp>
        <p:nvSpPr>
          <p:cNvPr id="151" name="Shape 151"/>
          <p:cNvSpPr/>
          <p:nvPr/>
        </p:nvSpPr>
        <p:spPr>
          <a:xfrm>
            <a:off x="1632341" y="610856"/>
            <a:ext cx="20882173" cy="1869277"/>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a:bodyPr>
          <a:lstStyle>
            <a:lvl1pPr algn="l">
              <a:defRPr sz="10000">
                <a:solidFill>
                  <a:srgbClr val="DCDEE0"/>
                </a:solidFill>
                <a:latin typeface="Gothic725 Blk BT"/>
                <a:ea typeface="Gothic725 Blk BT"/>
                <a:cs typeface="Gothic725 Blk BT"/>
                <a:sym typeface="Gothic725 Blk BT"/>
              </a:defRPr>
            </a:lvl1pPr>
          </a:lstStyle>
          <a:p>
            <a:r>
              <a:rPr dirty="0"/>
              <a:t>Current Coalition Partners</a:t>
            </a:r>
          </a:p>
        </p:txBody>
      </p:sp>
      <p:sp>
        <p:nvSpPr>
          <p:cNvPr id="152" name="Shape 152"/>
          <p:cNvSpPr/>
          <p:nvPr/>
        </p:nvSpPr>
        <p:spPr>
          <a:xfrm>
            <a:off x="1693859" y="2621121"/>
            <a:ext cx="22040923" cy="11903683"/>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a:bodyPr>
          <a:lstStyle/>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American Academy of Podiatric Sports Medicine (AAPSM)</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American Medical Society for Sports Medicine (AMSSM) </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American Osteopathic Academy of Sports Medicine (AOASM)</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Association for Applied Sports Psychology (AASP)</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Drum Corp International (DCI) </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Music Teachers National Association (MTNA)</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MusiCares</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National Association for Music Education (NAfME)</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National Association of Teachers of Singing (NATS)</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National Athletic Trainers’ Association (NATA)</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National Hearing Conservation Association</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New Orleans Performing Artists Clinic  (NOMC)</a:t>
            </a:r>
          </a:p>
          <a:p>
            <a:pPr marL="488461" indent="-488461" algn="l">
              <a:lnSpc>
                <a:spcPct val="120000"/>
              </a:lnSpc>
              <a:spcBef>
                <a:spcPts val="700"/>
              </a:spcBef>
              <a:buSzPct val="75000"/>
              <a:buChar char="•"/>
              <a:defRPr sz="4000">
                <a:solidFill>
                  <a:srgbClr val="DDDEE0"/>
                </a:solidFill>
                <a:latin typeface="Gothic725 Blk BT"/>
                <a:ea typeface="Gothic725 Blk BT"/>
                <a:cs typeface="Gothic725 Blk BT"/>
                <a:sym typeface="Gothic725 Blk BT"/>
              </a:defRPr>
            </a:pPr>
            <a:r>
              <a:t>The Voice Foundation (VF)</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484909"/>
            <a:ext cx="24384000" cy="14685818"/>
          </a:xfrm>
          <a:prstGeom prst="rect">
            <a:avLst/>
          </a:prstGeom>
        </p:spPr>
      </p:pic>
      <p:sp>
        <p:nvSpPr>
          <p:cNvPr id="157" name="Shape 157"/>
          <p:cNvSpPr/>
          <p:nvPr/>
        </p:nvSpPr>
        <p:spPr>
          <a:xfrm>
            <a:off x="13680423" y="11112499"/>
            <a:ext cx="8910354" cy="863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Gothic725 Blk BT"/>
                <a:ea typeface="Gothic725 Blk BT"/>
                <a:cs typeface="Gothic725 Blk BT"/>
                <a:sym typeface="Gothic725 Blk BT"/>
              </a:defRPr>
            </a:lvl1pPr>
          </a:lstStyle>
          <a:p>
            <a:r>
              <a:t>http://athletesandthearts.com</a:t>
            </a:r>
          </a:p>
        </p:txBody>
      </p:sp>
      <p:pic>
        <p:nvPicPr>
          <p:cNvPr id="158" name="Athletes and the arts logo no BG-filtered.png"/>
          <p:cNvPicPr>
            <a:picLocks noChangeAspect="1"/>
          </p:cNvPicPr>
          <p:nvPr/>
        </p:nvPicPr>
        <p:blipFill>
          <a:blip r:embed="rId4" cstate="print"/>
          <a:stretch>
            <a:fillRect/>
          </a:stretch>
        </p:blipFill>
        <p:spPr>
          <a:xfrm>
            <a:off x="472966" y="-184134"/>
            <a:ext cx="9270124" cy="6798091"/>
          </a:xfrm>
          <a:prstGeom prst="rect">
            <a:avLst/>
          </a:prstGeom>
          <a:ln w="12700">
            <a:miter lim="400000"/>
          </a:ln>
          <a:effectLst>
            <a:outerShdw blurRad="25400" dist="65052" dir="1800000" rotWithShape="0">
              <a:srgbClr val="000000">
                <a:alpha val="37453"/>
              </a:srgbClr>
            </a:outerShdw>
          </a:effectLst>
        </p:spPr>
      </p:pic>
      <p:sp>
        <p:nvSpPr>
          <p:cNvPr id="159" name="Shape 159"/>
          <p:cNvSpPr/>
          <p:nvPr/>
        </p:nvSpPr>
        <p:spPr>
          <a:xfrm>
            <a:off x="5663667" y="8005481"/>
            <a:ext cx="16968265" cy="3223696"/>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a:bodyPr>
          <a:lstStyle>
            <a:lvl1pPr marL="342900" indent="-342900" algn="r" defTabSz="914400">
              <a:lnSpc>
                <a:spcPct val="120000"/>
              </a:lnSpc>
              <a:spcBef>
                <a:spcPts val="1200"/>
              </a:spcBef>
              <a:buFont typeface="Arial"/>
              <a:defRPr sz="6000">
                <a:latin typeface="Gothic725 Blk BT"/>
                <a:ea typeface="Gothic725 Blk BT"/>
                <a:cs typeface="Gothic725 Blk BT"/>
                <a:sym typeface="Gothic725 Blk BT"/>
              </a:defRPr>
            </a:lvl1pPr>
          </a:lstStyle>
          <a:p>
            <a:r>
              <a:t>Integrating the science of sport and the performing arts for mutual benefit</a:t>
            </a:r>
          </a:p>
        </p:txBody>
      </p:sp>
      <p:sp>
        <p:nvSpPr>
          <p:cNvPr id="160" name="Shape 160"/>
          <p:cNvSpPr/>
          <p:nvPr/>
        </p:nvSpPr>
        <p:spPr>
          <a:xfrm>
            <a:off x="5663667" y="605615"/>
            <a:ext cx="16968265" cy="1839395"/>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lnSpcReduction="10000"/>
          </a:bodyPr>
          <a:lstStyle>
            <a:lvl1pPr marL="342900" indent="-342900" algn="r" defTabSz="914400">
              <a:lnSpc>
                <a:spcPct val="120000"/>
              </a:lnSpc>
              <a:spcBef>
                <a:spcPts val="1200"/>
              </a:spcBef>
              <a:buFont typeface="Arial"/>
              <a:defRPr sz="10000">
                <a:solidFill>
                  <a:srgbClr val="F7F700"/>
                </a:solidFill>
                <a:latin typeface="Gothic725 Blk BT"/>
                <a:ea typeface="Gothic725 Blk BT"/>
                <a:cs typeface="Gothic725 Blk BT"/>
                <a:sym typeface="Gothic725 Blk BT"/>
              </a:defRPr>
            </a:lvl1pPr>
          </a:lstStyle>
          <a:p>
            <a:r>
              <a:t>MISSION</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4589" t="1334" r="-14589" b="-1334"/>
          <a:stretch/>
        </p:blipFill>
        <p:spPr>
          <a:xfrm flipH="1">
            <a:off x="3749039" y="182880"/>
            <a:ext cx="20576940" cy="13716000"/>
          </a:xfrm>
          <a:prstGeom prst="rect">
            <a:avLst/>
          </a:prstGeom>
        </p:spPr>
      </p:pic>
      <p:sp>
        <p:nvSpPr>
          <p:cNvPr id="165" name="Shape 165"/>
          <p:cNvSpPr/>
          <p:nvPr/>
        </p:nvSpPr>
        <p:spPr>
          <a:xfrm>
            <a:off x="1757958" y="615090"/>
            <a:ext cx="20868084" cy="1869276"/>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gn="l" defTabSz="914400">
              <a:spcBef>
                <a:spcPts val="1200"/>
              </a:spcBef>
              <a:defRPr sz="10000">
                <a:solidFill>
                  <a:srgbClr val="FFFB00"/>
                </a:solidFill>
                <a:latin typeface="Gothic725 Blk BT"/>
                <a:ea typeface="Gothic725 Blk BT"/>
                <a:cs typeface="Gothic725 Blk BT"/>
                <a:sym typeface="Gothic725 Blk BT"/>
              </a:defRPr>
            </a:lvl1pPr>
          </a:lstStyle>
          <a:p>
            <a:r>
              <a:t>Issues</a:t>
            </a:r>
          </a:p>
        </p:txBody>
      </p:sp>
      <p:sp>
        <p:nvSpPr>
          <p:cNvPr id="166" name="Shape 166"/>
          <p:cNvSpPr/>
          <p:nvPr/>
        </p:nvSpPr>
        <p:spPr>
          <a:xfrm>
            <a:off x="1685721" y="2781415"/>
            <a:ext cx="12530344" cy="9912230"/>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lnSpcReduction="10000"/>
          </a:bodyPr>
          <a:lstStyle/>
          <a:p>
            <a:pPr marL="298322" indent="-298322" algn="l" defTabSz="795527">
              <a:lnSpc>
                <a:spcPct val="120000"/>
              </a:lnSpc>
              <a:spcBef>
                <a:spcPts val="1000"/>
              </a:spcBef>
              <a:buSzPct val="100000"/>
              <a:buFont typeface="Arial"/>
              <a:buChar char="•"/>
              <a:defRPr sz="5220">
                <a:latin typeface="Gothic725 Blk BT"/>
                <a:ea typeface="Gothic725 Blk BT"/>
                <a:cs typeface="Gothic725 Blk BT"/>
                <a:sym typeface="Gothic725 Blk BT"/>
              </a:defRPr>
            </a:pPr>
            <a:r>
              <a:t>64% of World Class Drum Corps members had </a:t>
            </a:r>
            <a:r>
              <a:rPr>
                <a:solidFill>
                  <a:srgbClr val="FF2600"/>
                </a:solidFill>
              </a:rPr>
              <a:t>stress fractures</a:t>
            </a:r>
            <a:r>
              <a:t> (2013)</a:t>
            </a:r>
          </a:p>
          <a:p>
            <a:pPr marL="298322" indent="-298322" algn="l" defTabSz="795527">
              <a:lnSpc>
                <a:spcPct val="120000"/>
              </a:lnSpc>
              <a:spcBef>
                <a:spcPts val="1000"/>
              </a:spcBef>
              <a:buSzPct val="100000"/>
              <a:buFont typeface="Arial"/>
              <a:buChar char="•"/>
              <a:defRPr sz="5220">
                <a:latin typeface="Gothic725 Blk BT"/>
                <a:ea typeface="Gothic725 Blk BT"/>
                <a:cs typeface="Gothic725 Blk BT"/>
                <a:sym typeface="Gothic725 Blk BT"/>
              </a:defRPr>
            </a:pPr>
            <a:r>
              <a:t>50% of musicians have some form of </a:t>
            </a:r>
            <a:r>
              <a:rPr>
                <a:solidFill>
                  <a:srgbClr val="FF2600"/>
                </a:solidFill>
              </a:rPr>
              <a:t>Noise – Induced Hearing Loss</a:t>
            </a:r>
            <a:r>
              <a:t> (NIHL)</a:t>
            </a:r>
          </a:p>
          <a:p>
            <a:pPr marL="298322" indent="-298322" algn="l" defTabSz="795527">
              <a:lnSpc>
                <a:spcPct val="120000"/>
              </a:lnSpc>
              <a:spcBef>
                <a:spcPts val="1000"/>
              </a:spcBef>
              <a:buSzPct val="100000"/>
              <a:buFont typeface="Arial"/>
              <a:buChar char="•"/>
              <a:defRPr sz="5220">
                <a:latin typeface="Gothic725 Blk BT"/>
                <a:ea typeface="Gothic725 Blk BT"/>
                <a:cs typeface="Gothic725 Blk BT"/>
                <a:sym typeface="Gothic725 Blk BT"/>
              </a:defRPr>
            </a:pPr>
            <a:r>
              <a:t>75% of orchestra instrumentalists will develop at least one </a:t>
            </a:r>
            <a:r>
              <a:rPr>
                <a:solidFill>
                  <a:srgbClr val="FF2600"/>
                </a:solidFill>
              </a:rPr>
              <a:t>MSK disorders</a:t>
            </a:r>
            <a:r>
              <a:t> from playing during their lifetimes</a:t>
            </a:r>
          </a:p>
          <a:p>
            <a:pPr marL="298322" indent="-298322" algn="l" defTabSz="795527">
              <a:lnSpc>
                <a:spcPct val="120000"/>
              </a:lnSpc>
              <a:spcBef>
                <a:spcPts val="1000"/>
              </a:spcBef>
              <a:buSzPct val="100000"/>
              <a:buFont typeface="Arial"/>
              <a:buChar char="•"/>
              <a:defRPr sz="5220">
                <a:latin typeface="Gothic725 Blk BT"/>
                <a:ea typeface="Gothic725 Blk BT"/>
                <a:cs typeface="Gothic725 Blk BT"/>
                <a:sym typeface="Gothic725 Blk BT"/>
              </a:defRPr>
            </a:pPr>
            <a:r>
              <a:t>67% to 95% of pro ballet and modern dancers suffer </a:t>
            </a:r>
            <a:r>
              <a:rPr>
                <a:solidFill>
                  <a:srgbClr val="FF2600"/>
                </a:solidFill>
              </a:rPr>
              <a:t>injuries annually</a:t>
            </a:r>
          </a:p>
          <a:p>
            <a:pPr marL="1093850" lvl="2" indent="-298322" algn="l" defTabSz="795527">
              <a:lnSpc>
                <a:spcPct val="120000"/>
              </a:lnSpc>
              <a:spcBef>
                <a:spcPts val="1000"/>
              </a:spcBef>
              <a:buSzPct val="100000"/>
              <a:buFont typeface="Arial"/>
              <a:buChar char="•"/>
              <a:defRPr sz="5220">
                <a:latin typeface="Gothic725 Blk BT"/>
                <a:ea typeface="Gothic725 Blk BT"/>
                <a:cs typeface="Gothic725 Blk BT"/>
                <a:sym typeface="Gothic725 Blk BT"/>
              </a:defRPr>
            </a:pPr>
            <a:r>
              <a:t>(2-7 injuries per dancer)</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tulsa band in summer.jpg"/>
          <p:cNvPicPr>
            <a:picLocks noChangeAspect="1"/>
          </p:cNvPicPr>
          <p:nvPr/>
        </p:nvPicPr>
        <p:blipFill>
          <a:blip r:embed="rId2">
            <a:alphaModFix amt="80829"/>
            <a:extLst/>
          </a:blip>
          <a:stretch>
            <a:fillRect/>
          </a:stretch>
        </p:blipFill>
        <p:spPr>
          <a:xfrm>
            <a:off x="-16008" y="-55894"/>
            <a:ext cx="24582733" cy="13827788"/>
          </a:xfrm>
          <a:prstGeom prst="rect">
            <a:avLst/>
          </a:prstGeom>
          <a:ln w="12700">
            <a:miter lim="400000"/>
          </a:ln>
        </p:spPr>
      </p:pic>
      <p:pic>
        <p:nvPicPr>
          <p:cNvPr id="169" name="image.png"/>
          <p:cNvPicPr>
            <a:picLocks noChangeAspect="1"/>
          </p:cNvPicPr>
          <p:nvPr/>
        </p:nvPicPr>
        <p:blipFill>
          <a:blip r:embed="rId3">
            <a:extLst/>
          </a:blip>
          <a:stretch>
            <a:fillRect/>
          </a:stretch>
        </p:blipFill>
        <p:spPr>
          <a:xfrm>
            <a:off x="26082625" y="4368800"/>
            <a:ext cx="12096750" cy="8181975"/>
          </a:xfrm>
          <a:prstGeom prst="rect">
            <a:avLst/>
          </a:prstGeom>
          <a:ln w="12700">
            <a:miter lim="400000"/>
          </a:ln>
        </p:spPr>
      </p:pic>
      <p:sp>
        <p:nvSpPr>
          <p:cNvPr id="170" name="Shape 170"/>
          <p:cNvSpPr/>
          <p:nvPr/>
        </p:nvSpPr>
        <p:spPr>
          <a:xfrm>
            <a:off x="2226595" y="604083"/>
            <a:ext cx="22111890" cy="1869277"/>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a:bodyPr>
          <a:lstStyle>
            <a:lvl1pPr algn="l" defTabSz="914400">
              <a:spcBef>
                <a:spcPts val="1200"/>
              </a:spcBef>
              <a:defRPr sz="10000">
                <a:solidFill>
                  <a:srgbClr val="FFFB00"/>
                </a:solidFill>
                <a:latin typeface="Gothic725 Blk BT"/>
                <a:ea typeface="Gothic725 Blk BT"/>
                <a:cs typeface="Gothic725 Blk BT"/>
                <a:sym typeface="Gothic725 Blk BT"/>
              </a:defRPr>
            </a:lvl1pPr>
          </a:lstStyle>
          <a:p>
            <a:r>
              <a:t>This audience is DIVERSE</a:t>
            </a:r>
          </a:p>
        </p:txBody>
      </p:sp>
      <p:sp>
        <p:nvSpPr>
          <p:cNvPr id="171" name="Shape 171"/>
          <p:cNvSpPr/>
          <p:nvPr/>
        </p:nvSpPr>
        <p:spPr>
          <a:xfrm>
            <a:off x="2303459" y="7191888"/>
            <a:ext cx="21958163" cy="6421383"/>
          </a:xfrm>
          <a:prstGeom prst="rect">
            <a:avLst/>
          </a:prstGeom>
          <a:ln w="12700">
            <a:miter lim="400000"/>
          </a:ln>
          <a:effectLst>
            <a:outerShdw blurRad="38100" dist="77752" dir="1800000" rotWithShape="0">
              <a:srgbClr val="000000">
                <a:alpha val="76475"/>
              </a:srgbClr>
            </a:outerShdw>
          </a:effectLst>
          <a:extLst>
            <a:ext uri="{C572A759-6A51-4108-AA02-DFA0A04FC94B}">
              <ma14:wrappingTextBoxFlag xmlns="" xmlns:ma14="http://schemas.microsoft.com/office/mac/drawingml/2011/main" val="1"/>
            </a:ext>
          </a:extLst>
        </p:spPr>
        <p:txBody>
          <a:bodyPr lIns="45719" rIns="45719">
            <a:normAutofit/>
          </a:bodyPr>
          <a:lstStyle/>
          <a:p>
            <a:pPr marL="342900" indent="-342900" algn="l" defTabSz="914400">
              <a:lnSpc>
                <a:spcPct val="120000"/>
              </a:lnSpc>
              <a:spcBef>
                <a:spcPts val="1200"/>
              </a:spcBef>
              <a:buSzPct val="100000"/>
              <a:buFont typeface="Arial"/>
              <a:buChar char="•"/>
              <a:defRPr sz="6000">
                <a:latin typeface="Gothic725 Blk BT"/>
                <a:ea typeface="Gothic725 Blk BT"/>
                <a:cs typeface="Gothic725 Blk BT"/>
                <a:sym typeface="Gothic725 Blk BT"/>
              </a:defRPr>
            </a:pPr>
            <a:r>
              <a:t>Professional to street performers</a:t>
            </a:r>
          </a:p>
          <a:p>
            <a:pPr marL="342900" indent="-342900" algn="l" defTabSz="914400">
              <a:lnSpc>
                <a:spcPct val="120000"/>
              </a:lnSpc>
              <a:spcBef>
                <a:spcPts val="1200"/>
              </a:spcBef>
              <a:buSzPct val="100000"/>
              <a:buFont typeface="Arial"/>
              <a:buChar char="•"/>
              <a:defRPr sz="6000">
                <a:latin typeface="Gothic725 Blk BT"/>
                <a:ea typeface="Gothic725 Blk BT"/>
                <a:cs typeface="Gothic725 Blk BT"/>
                <a:sym typeface="Gothic725 Blk BT"/>
              </a:defRPr>
            </a:pPr>
            <a:r>
              <a:t>Youth to the elderly (102 y.o. New Orleans musician</a:t>
            </a:r>
          </a:p>
          <a:p>
            <a:pPr marL="342900" indent="-342900" algn="l" defTabSz="914400">
              <a:lnSpc>
                <a:spcPct val="120000"/>
              </a:lnSpc>
              <a:spcBef>
                <a:spcPts val="1200"/>
              </a:spcBef>
              <a:buSzPct val="100000"/>
              <a:buFont typeface="Arial"/>
              <a:buChar char="•"/>
              <a:defRPr sz="6000">
                <a:latin typeface="Gothic725 Blk BT"/>
                <a:ea typeface="Gothic725 Blk BT"/>
                <a:cs typeface="Gothic725 Blk BT"/>
                <a:sym typeface="Gothic725 Blk BT"/>
              </a:defRPr>
            </a:pPr>
            <a:r>
              <a:t>Dynamic Drum Corp to Static Orchestra</a:t>
            </a:r>
          </a:p>
          <a:p>
            <a:pPr marL="342900" indent="-342900" algn="l" defTabSz="914400">
              <a:spcBef>
                <a:spcPts val="1200"/>
              </a:spcBef>
              <a:buSzPct val="100000"/>
              <a:buFont typeface="Arial"/>
              <a:buChar char="•"/>
              <a:defRPr sz="6000">
                <a:latin typeface="Gothic725 Blk BT"/>
                <a:ea typeface="Gothic725 Blk BT"/>
                <a:cs typeface="Gothic725 Blk BT"/>
                <a:sym typeface="Gothic725 Blk BT"/>
              </a:defRPr>
            </a:pPr>
            <a:r>
              <a:t>Voice, Strings, Horns, Woodwind, Percussion, Keyboard, Guitar, Dance Acting</a:t>
            </a: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246</TotalTime>
  <Words>1863</Words>
  <Application>Microsoft Office PowerPoint</Application>
  <PresentationFormat>Custom</PresentationFormat>
  <Paragraphs>225</Paragraphs>
  <Slides>45</Slides>
  <Notes>10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Black</vt:lpstr>
      <vt:lpstr>Slide 1</vt:lpstr>
      <vt:lpstr>Slide 2</vt:lpstr>
      <vt:lpstr>Slide 3</vt:lpstr>
      <vt:lpstr>Slide 4</vt:lpstr>
      <vt:lpstr>Slide 5</vt:lpstr>
      <vt:lpstr>Slide 6</vt:lpstr>
      <vt:lpstr>Slide 7</vt:lpstr>
      <vt:lpstr>Slide 8</vt:lpstr>
      <vt:lpstr>Slide 9</vt:lpstr>
      <vt:lpstr>Key Message: Performing Artist</vt:lpstr>
      <vt:lpstr>Key Message: Health Care Professional</vt:lpstr>
      <vt:lpstr>Key Message: Music/Dance Teacher</vt:lpstr>
      <vt:lpstr>Repetitive Motion/Overuse</vt:lpstr>
      <vt:lpstr>Repetitive Motion/Overuse</vt:lpstr>
      <vt:lpstr>OVERUSE - Lessons From DCI</vt:lpstr>
      <vt:lpstr>OVERUSE - Lessons From DCI</vt:lpstr>
      <vt:lpstr>OVERUSE - Lessons From DCI</vt:lpstr>
      <vt:lpstr>OVERUSE - Lessons From DCI</vt:lpstr>
      <vt:lpstr>OVERUSE - Lessons From Sport</vt:lpstr>
      <vt:lpstr>Mental Health - Lessons from Sport</vt:lpstr>
      <vt:lpstr>Practice and Performance</vt:lpstr>
      <vt:lpstr>Practice and Performance</vt:lpstr>
      <vt:lpstr>Practice and Performance</vt:lpstr>
      <vt:lpstr>Slide 24</vt:lpstr>
      <vt:lpstr>Noise Induced Hearing Loss (NIHL)</vt:lpstr>
      <vt:lpstr>Noise Induced Hearing Loss (NIHL)</vt:lpstr>
      <vt:lpstr>Optimal Performance</vt:lpstr>
      <vt:lpstr>Athletes and the Arts</vt:lpstr>
      <vt:lpstr>OPPORTUNITIES</vt:lpstr>
      <vt:lpstr>Slide 30</vt:lpstr>
      <vt:lpstr>National Association of Schools of Music (NASM) Standard - Nov 2011</vt:lpstr>
      <vt:lpstr>OPPORTUNITY</vt:lpstr>
      <vt:lpstr>DEVELOPING RESOURCES</vt:lpstr>
      <vt:lpstr>RESOURCES</vt:lpstr>
      <vt:lpstr>Slide 35</vt:lpstr>
      <vt:lpstr>Slide 36</vt:lpstr>
      <vt:lpstr>Slide 37</vt:lpstr>
      <vt:lpstr>Slide 38</vt:lpstr>
      <vt:lpstr>Slide 39</vt:lpstr>
      <vt:lpstr>Dance Medicine</vt:lpstr>
      <vt:lpstr>Mental Health - Lessons from Sport</vt:lpstr>
      <vt:lpstr>Mental Health - Lessons from Sport</vt:lpstr>
      <vt:lpstr>NIHL v Concussions Hard to notice, brain function changes slowly</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dc:creator>
  <cp:lastModifiedBy>Dell</cp:lastModifiedBy>
  <cp:revision>31</cp:revision>
  <dcterms:modified xsi:type="dcterms:W3CDTF">2017-09-14T06:39:47Z</dcterms:modified>
</cp:coreProperties>
</file>